
<file path=[Content_Types].xml><?xml version="1.0" encoding="utf-8"?>
<Types xmlns="http://schemas.openxmlformats.org/package/2006/content-types">
  <Default Extension="xml" ContentType="application/xml"/>
  <Default Extension="jpeg" ContentType="image/jpeg"/>
  <Default Extension="png" ContentType="image/png"/>
  <Default Extension="jpg" ContentType="image/jpeg"/>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2" Type="http://schemas.openxmlformats.org/package/2006/relationships/metadata/core-properties" Target="docProps/core.xml"/><Relationship Id="rId3"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47"/>
  </p:notesMasterIdLst>
  <p:handoutMasterIdLst>
    <p:handoutMasterId r:id="rId48"/>
  </p:handoutMasterIdLst>
  <p:sldIdLst>
    <p:sldId id="256" r:id="rId2"/>
    <p:sldId id="278" r:id="rId3"/>
    <p:sldId id="285" r:id="rId4"/>
    <p:sldId id="277" r:id="rId5"/>
    <p:sldId id="257" r:id="rId6"/>
    <p:sldId id="269" r:id="rId7"/>
    <p:sldId id="317" r:id="rId8"/>
    <p:sldId id="282" r:id="rId9"/>
    <p:sldId id="281" r:id="rId10"/>
    <p:sldId id="288" r:id="rId11"/>
    <p:sldId id="289" r:id="rId12"/>
    <p:sldId id="284" r:id="rId13"/>
    <p:sldId id="267" r:id="rId14"/>
    <p:sldId id="268" r:id="rId15"/>
    <p:sldId id="329" r:id="rId16"/>
    <p:sldId id="305" r:id="rId17"/>
    <p:sldId id="306" r:id="rId18"/>
    <p:sldId id="274" r:id="rId19"/>
    <p:sldId id="312" r:id="rId20"/>
    <p:sldId id="313" r:id="rId21"/>
    <p:sldId id="314" r:id="rId22"/>
    <p:sldId id="315" r:id="rId23"/>
    <p:sldId id="316" r:id="rId24"/>
    <p:sldId id="293" r:id="rId25"/>
    <p:sldId id="309" r:id="rId26"/>
    <p:sldId id="322" r:id="rId27"/>
    <p:sldId id="323" r:id="rId28"/>
    <p:sldId id="325" r:id="rId29"/>
    <p:sldId id="326" r:id="rId30"/>
    <p:sldId id="294" r:id="rId31"/>
    <p:sldId id="296" r:id="rId32"/>
    <p:sldId id="297" r:id="rId33"/>
    <p:sldId id="272" r:id="rId34"/>
    <p:sldId id="298" r:id="rId35"/>
    <p:sldId id="328" r:id="rId36"/>
    <p:sldId id="330" r:id="rId37"/>
    <p:sldId id="300" r:id="rId38"/>
    <p:sldId id="292" r:id="rId39"/>
    <p:sldId id="307" r:id="rId40"/>
    <p:sldId id="291" r:id="rId41"/>
    <p:sldId id="327" r:id="rId42"/>
    <p:sldId id="311" r:id="rId43"/>
    <p:sldId id="320" r:id="rId44"/>
    <p:sldId id="319" r:id="rId45"/>
    <p:sldId id="276" r:id="rId46"/>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ibes, Elizabeth" initials="GE" lastIdx="3" clrIdx="0">
    <p:extLst/>
  </p:cmAuthor>
  <p:cmAuthor id="2" name="Beech, Valerie" initials="BV" lastIdx="3" clrIdx="1">
    <p:extLst/>
  </p:cmAuthor>
  <p:cmAuthor id="3" name="Eric" initials="E" lastIdx="2" clrIdx="2">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prnPr prnWhat="notes"/>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FDD70A"/>
    <a:srgbClr val="8CB0E5"/>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8034E78-7F5D-4C2E-B375-FC64B27BC917}" styleName="Dark Style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616DA210-FB5B-4158-B5E0-FEB733F419BA}" styleName="Light Style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95" autoAdjust="0"/>
    <p:restoredTop sz="68978" autoAdjust="0"/>
  </p:normalViewPr>
  <p:slideViewPr>
    <p:cSldViewPr snapToGrid="0" snapToObjects="1">
      <p:cViewPr varScale="1">
        <p:scale>
          <a:sx n="97" d="100"/>
          <a:sy n="97" d="100"/>
        </p:scale>
        <p:origin x="1200" y="192"/>
      </p:cViewPr>
      <p:guideLst>
        <p:guide orient="horz" pos="2160"/>
        <p:guide pos="2880"/>
      </p:guideLst>
    </p:cSldViewPr>
  </p:slideViewPr>
  <p:outlineViewPr>
    <p:cViewPr>
      <p:scale>
        <a:sx n="33" d="100"/>
        <a:sy n="33" d="100"/>
      </p:scale>
      <p:origin x="0" y="2376"/>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4" Type="http://schemas.openxmlformats.org/officeDocument/2006/relationships/slide" Target="slides/slide13.xml"/><Relationship Id="rId15" Type="http://schemas.openxmlformats.org/officeDocument/2006/relationships/slide" Target="slides/slide14.xml"/><Relationship Id="rId16" Type="http://schemas.openxmlformats.org/officeDocument/2006/relationships/slide" Target="slides/slide15.xml"/><Relationship Id="rId17" Type="http://schemas.openxmlformats.org/officeDocument/2006/relationships/slide" Target="slides/slide16.xml"/><Relationship Id="rId18" Type="http://schemas.openxmlformats.org/officeDocument/2006/relationships/slide" Target="slides/slide17.xml"/><Relationship Id="rId19" Type="http://schemas.openxmlformats.org/officeDocument/2006/relationships/slide" Target="slides/slide18.xml"/><Relationship Id="rId50" Type="http://schemas.openxmlformats.org/officeDocument/2006/relationships/presProps" Target="presProps.xml"/><Relationship Id="rId51" Type="http://schemas.openxmlformats.org/officeDocument/2006/relationships/viewProps" Target="viewProps.xml"/><Relationship Id="rId52" Type="http://schemas.openxmlformats.org/officeDocument/2006/relationships/theme" Target="theme/theme1.xml"/><Relationship Id="rId53" Type="http://schemas.openxmlformats.org/officeDocument/2006/relationships/tableStyles" Target="tableStyles.xml"/><Relationship Id="rId40" Type="http://schemas.openxmlformats.org/officeDocument/2006/relationships/slide" Target="slides/slide39.xml"/><Relationship Id="rId41" Type="http://schemas.openxmlformats.org/officeDocument/2006/relationships/slide" Target="slides/slide40.xml"/><Relationship Id="rId42" Type="http://schemas.openxmlformats.org/officeDocument/2006/relationships/slide" Target="slides/slide41.xml"/><Relationship Id="rId43" Type="http://schemas.openxmlformats.org/officeDocument/2006/relationships/slide" Target="slides/slide42.xml"/><Relationship Id="rId44" Type="http://schemas.openxmlformats.org/officeDocument/2006/relationships/slide" Target="slides/slide43.xml"/><Relationship Id="rId45" Type="http://schemas.openxmlformats.org/officeDocument/2006/relationships/slide" Target="slides/slide44.xml"/><Relationship Id="rId46" Type="http://schemas.openxmlformats.org/officeDocument/2006/relationships/slide" Target="slides/slide45.xml"/><Relationship Id="rId47" Type="http://schemas.openxmlformats.org/officeDocument/2006/relationships/notesMaster" Target="notesMasters/notesMaster1.xml"/><Relationship Id="rId48" Type="http://schemas.openxmlformats.org/officeDocument/2006/relationships/handoutMaster" Target="handoutMasters/handoutMaster1.xml"/><Relationship Id="rId49" Type="http://schemas.openxmlformats.org/officeDocument/2006/relationships/commentAuthors" Target="commentAuthor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30" Type="http://schemas.openxmlformats.org/officeDocument/2006/relationships/slide" Target="slides/slide29.xml"/><Relationship Id="rId31" Type="http://schemas.openxmlformats.org/officeDocument/2006/relationships/slide" Target="slides/slide30.xml"/><Relationship Id="rId32" Type="http://schemas.openxmlformats.org/officeDocument/2006/relationships/slide" Target="slides/slide31.xml"/><Relationship Id="rId33" Type="http://schemas.openxmlformats.org/officeDocument/2006/relationships/slide" Target="slides/slide32.xml"/><Relationship Id="rId34" Type="http://schemas.openxmlformats.org/officeDocument/2006/relationships/slide" Target="slides/slide33.xml"/><Relationship Id="rId35" Type="http://schemas.openxmlformats.org/officeDocument/2006/relationships/slide" Target="slides/slide34.xml"/><Relationship Id="rId36" Type="http://schemas.openxmlformats.org/officeDocument/2006/relationships/slide" Target="slides/slide35.xml"/><Relationship Id="rId37" Type="http://schemas.openxmlformats.org/officeDocument/2006/relationships/slide" Target="slides/slide36.xml"/><Relationship Id="rId38" Type="http://schemas.openxmlformats.org/officeDocument/2006/relationships/slide" Target="slides/slide37.xml"/><Relationship Id="rId39" Type="http://schemas.openxmlformats.org/officeDocument/2006/relationships/slide" Target="slides/slide38.xml"/><Relationship Id="rId20" Type="http://schemas.openxmlformats.org/officeDocument/2006/relationships/slide" Target="slides/slide19.xml"/><Relationship Id="rId21" Type="http://schemas.openxmlformats.org/officeDocument/2006/relationships/slide" Target="slides/slide20.xml"/><Relationship Id="rId22" Type="http://schemas.openxmlformats.org/officeDocument/2006/relationships/slide" Target="slides/slide21.xml"/><Relationship Id="rId23" Type="http://schemas.openxmlformats.org/officeDocument/2006/relationships/slide" Target="slides/slide22.xml"/><Relationship Id="rId24" Type="http://schemas.openxmlformats.org/officeDocument/2006/relationships/slide" Target="slides/slide23.xml"/><Relationship Id="rId25" Type="http://schemas.openxmlformats.org/officeDocument/2006/relationships/slide" Target="slides/slide24.xml"/><Relationship Id="rId26" Type="http://schemas.openxmlformats.org/officeDocument/2006/relationships/slide" Target="slides/slide25.xml"/><Relationship Id="rId27" Type="http://schemas.openxmlformats.org/officeDocument/2006/relationships/slide" Target="slides/slide26.xml"/><Relationship Id="rId28" Type="http://schemas.openxmlformats.org/officeDocument/2006/relationships/slide" Target="slides/slide27.xml"/><Relationship Id="rId29" Type="http://schemas.openxmlformats.org/officeDocument/2006/relationships/slide" Target="slides/slide28.xml"/><Relationship Id="rId10" Type="http://schemas.openxmlformats.org/officeDocument/2006/relationships/slide" Target="slides/slide9.xml"/><Relationship Id="rId11" Type="http://schemas.openxmlformats.org/officeDocument/2006/relationships/slide" Target="slides/slide10.xml"/><Relationship Id="rId12" Type="http://schemas.openxmlformats.org/officeDocument/2006/relationships/slide" Target="slides/slide1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0AD3199F-D664-7041-A03E-2A2B7B232312}" type="datetimeFigureOut">
              <a:rPr lang="en-US" smtClean="0"/>
              <a:t>4/27/16</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F1E8DA9-CCC3-A14F-B2A3-0AF049DB703D}" type="slidenum">
              <a:rPr lang="en-US" smtClean="0"/>
              <a:t>‹#›</a:t>
            </a:fld>
            <a:endParaRPr lang="en-US"/>
          </a:p>
        </p:txBody>
      </p:sp>
    </p:spTree>
    <p:extLst>
      <p:ext uri="{BB962C8B-B14F-4D97-AF65-F5344CB8AC3E}">
        <p14:creationId xmlns:p14="http://schemas.microsoft.com/office/powerpoint/2010/main" val="131611068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494717C-D452-5B49-9700-75F3154DD8A7}" type="datetimeFigureOut">
              <a:rPr lang="en-US" smtClean="0"/>
              <a:t>4/27/16</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96369D6-9F3B-A041-9A5E-7FC748E6FE5E}" type="slidenum">
              <a:rPr lang="en-US" smtClean="0"/>
              <a:t>‹#›</a:t>
            </a:fld>
            <a:endParaRPr lang="en-US"/>
          </a:p>
        </p:txBody>
      </p:sp>
    </p:spTree>
    <p:extLst>
      <p:ext uri="{BB962C8B-B14F-4D97-AF65-F5344CB8AC3E}">
        <p14:creationId xmlns:p14="http://schemas.microsoft.com/office/powerpoint/2010/main" val="342634846"/>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5.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6.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7.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8.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9.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0.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2.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3.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4.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5.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6.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7.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8.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9.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0.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2.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3.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4.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5.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
            </a:r>
            <a:br>
              <a:rPr lang="en-US" dirty="0"/>
            </a:br>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1</a:t>
            </a:fld>
            <a:endParaRPr lang="en-US"/>
          </a:p>
        </p:txBody>
      </p:sp>
    </p:spTree>
    <p:extLst>
      <p:ext uri="{BB962C8B-B14F-4D97-AF65-F5344CB8AC3E}">
        <p14:creationId xmlns:p14="http://schemas.microsoft.com/office/powerpoint/2010/main" val="2946010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In Fall of 2015, we received approval to pre-load the </a:t>
            </a:r>
            <a:r>
              <a:rPr lang="en-US" dirty="0" smtClean="0">
                <a:latin typeface="Calibri"/>
              </a:rPr>
              <a:t>tutorials </a:t>
            </a:r>
            <a:r>
              <a:rPr lang="en-US" dirty="0">
                <a:latin typeface="Calibri"/>
              </a:rPr>
              <a:t>in to all D2L sections. Instructors then only had to turn them "on" before assigning them. While 2014, was an "opt in" approach, 2015 was more of an "opt out" though percentage of use remained the same. Even with the pre-loading, some instructors still opted to use the </a:t>
            </a:r>
            <a:r>
              <a:rPr lang="en-US" dirty="0" smtClean="0">
                <a:latin typeface="Calibri"/>
              </a:rPr>
              <a:t>tutorials </a:t>
            </a:r>
            <a:r>
              <a:rPr lang="en-US" dirty="0">
                <a:latin typeface="Calibri"/>
              </a:rPr>
              <a:t>in the web-based format (which eliminates our ability to track use or capture data). </a:t>
            </a:r>
            <a:br>
              <a:rPr lang="en-US" dirty="0">
                <a:latin typeface="Calibri"/>
              </a:rPr>
            </a:br>
            <a:endParaRPr lang="en-US" dirty="0">
              <a:latin typeface="Calibri"/>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10</a:t>
            </a:fld>
            <a:endParaRPr lang="en-US"/>
          </a:p>
        </p:txBody>
      </p:sp>
    </p:spTree>
    <p:extLst>
      <p:ext uri="{BB962C8B-B14F-4D97-AF65-F5344CB8AC3E}">
        <p14:creationId xmlns:p14="http://schemas.microsoft.com/office/powerpoint/2010/main" val="40030807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Number</a:t>
            </a:r>
            <a:r>
              <a:rPr lang="en-US" baseline="0" dirty="0"/>
              <a:t> of these modules visible in FYE 2015 sections. </a:t>
            </a:r>
            <a:r>
              <a:rPr lang="en-US" baseline="0" dirty="0" smtClean="0"/>
              <a:t>Note these tutorials were NOT </a:t>
            </a:r>
            <a:r>
              <a:rPr lang="en-US" baseline="0" dirty="0"/>
              <a:t>in draft mode but </a:t>
            </a:r>
            <a:r>
              <a:rPr lang="en-US" baseline="0" dirty="0" smtClean="0"/>
              <a:t>that does </a:t>
            </a:r>
            <a:r>
              <a:rPr lang="en-US" baseline="0" dirty="0"/>
              <a:t>not necessarily mean they were used.While the data doesn't note this explicitly, the use of additional modules happened more often in classes with stronger partnerships and collaborations with their class librarians. </a:t>
            </a:r>
            <a:br>
              <a:rPr lang="en-US" baseline="0" dirty="0"/>
            </a:br>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11</a:t>
            </a:fld>
            <a:endParaRPr lang="en-US"/>
          </a:p>
        </p:txBody>
      </p:sp>
    </p:spTree>
    <p:extLst>
      <p:ext uri="{BB962C8B-B14F-4D97-AF65-F5344CB8AC3E}">
        <p14:creationId xmlns:p14="http://schemas.microsoft.com/office/powerpoint/2010/main" val="390232310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The</a:t>
            </a:r>
            <a:r>
              <a:rPr lang="en-GB" sz="1200" baseline="0" dirty="0"/>
              <a:t> </a:t>
            </a:r>
            <a:r>
              <a:rPr lang="en-GB" sz="1200" dirty="0"/>
              <a:t>Storyline files have been placed</a:t>
            </a:r>
            <a:r>
              <a:rPr lang="en-GB" sz="1200" baseline="0" dirty="0"/>
              <a:t> on </a:t>
            </a:r>
            <a:r>
              <a:rPr lang="en-GB" sz="1200" baseline="0" dirty="0" err="1"/>
              <a:t>GitHub</a:t>
            </a:r>
            <a:r>
              <a:rPr lang="en-GB" sz="1200" baseline="0" dirty="0"/>
              <a:t>, a code sharing site, and are available for download and use </a:t>
            </a:r>
            <a:r>
              <a:rPr lang="en-GB" sz="1200" dirty="0"/>
              <a:t>under a GNU General Public License. </a:t>
            </a:r>
          </a:p>
          <a:p>
            <a:endParaRPr lang="en-GB" sz="1200" dirty="0"/>
          </a:p>
          <a:p>
            <a:r>
              <a:rPr lang="en-GB" sz="1200" dirty="0"/>
              <a:t>You will</a:t>
            </a:r>
            <a:r>
              <a:rPr lang="en-GB" sz="1200" baseline="0" dirty="0"/>
              <a:t> need Articulate Storyline to edit the files. If you do make changes, please upload your changed files back to </a:t>
            </a:r>
            <a:r>
              <a:rPr lang="en-GB" sz="1200" baseline="0" dirty="0" err="1"/>
              <a:t>GitHub</a:t>
            </a:r>
            <a:r>
              <a:rPr lang="en-GB" sz="1200" baseline="0" dirty="0"/>
              <a:t> so others can benefit from your contributions.</a:t>
            </a:r>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12</a:t>
            </a:fld>
            <a:endParaRPr lang="en-US"/>
          </a:p>
        </p:txBody>
      </p:sp>
    </p:spTree>
    <p:extLst>
      <p:ext uri="{BB962C8B-B14F-4D97-AF65-F5344CB8AC3E}">
        <p14:creationId xmlns:p14="http://schemas.microsoft.com/office/powerpoint/2010/main" val="11786980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re-worked library instruction program for FYE,</a:t>
            </a:r>
            <a:r>
              <a:rPr lang="en-US" baseline="0" dirty="0"/>
              <a:t> the majority of courses looked like the Entry Level model described by </a:t>
            </a:r>
            <a:r>
              <a:rPr lang="en-US" sz="1200" kern="1200" baseline="0" dirty="0">
                <a:solidFill>
                  <a:schemeClr val="tx1"/>
                </a:solidFill>
                <a:effectLst/>
                <a:latin typeface="+mn-lt"/>
                <a:ea typeface="+mn-ea"/>
                <a:cs typeface="+mn-cs"/>
              </a:rPr>
              <a:t>Bowler and Street (2008). In this model, the library in-session is flipped. For those not familiar with the term flipped classroom, it relates to delivering instructional content, often online, outside of the classroom and moves activities, including those that may have traditionally been considered homework, into the classroom  </a:t>
            </a:r>
            <a:endParaRPr lang="en-US" sz="1200"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So </a:t>
            </a:r>
            <a:r>
              <a:rPr lang="en-US" sz="1200" kern="1200" baseline="0" dirty="0">
                <a:solidFill>
                  <a:schemeClr val="tx1"/>
                </a:solidFill>
                <a:effectLst/>
                <a:latin typeface="+mn-lt"/>
                <a:ea typeface="+mn-ea"/>
                <a:cs typeface="+mn-cs"/>
              </a:rPr>
              <a:t>before coming to the in-class session, students are assigned the Intro to Academic research online </a:t>
            </a:r>
            <a:r>
              <a:rPr lang="en-US" sz="1200" kern="1200" baseline="0" dirty="0" smtClean="0">
                <a:solidFill>
                  <a:schemeClr val="tx1"/>
                </a:solidFill>
                <a:effectLst/>
                <a:latin typeface="+mn-lt"/>
                <a:ea typeface="+mn-ea"/>
                <a:cs typeface="+mn-cs"/>
              </a:rPr>
              <a:t>tutorial. </a:t>
            </a:r>
            <a:r>
              <a:rPr lang="en-US" sz="1200" kern="1200" baseline="0" dirty="0">
                <a:solidFill>
                  <a:schemeClr val="tx1"/>
                </a:solidFill>
                <a:effectLst/>
                <a:latin typeface="+mn-lt"/>
                <a:ea typeface="+mn-ea"/>
                <a:cs typeface="+mn-cs"/>
              </a:rPr>
              <a:t>The </a:t>
            </a:r>
            <a:r>
              <a:rPr lang="en-US" sz="1200" kern="1200" baseline="0" dirty="0" smtClean="0">
                <a:solidFill>
                  <a:schemeClr val="tx1"/>
                </a:solidFill>
                <a:effectLst/>
                <a:latin typeface="+mn-lt"/>
                <a:ea typeface="+mn-ea"/>
                <a:cs typeface="+mn-cs"/>
              </a:rPr>
              <a:t>tutorial </a:t>
            </a:r>
            <a:r>
              <a:rPr lang="en-US" sz="1200" kern="1200" baseline="0" dirty="0">
                <a:solidFill>
                  <a:schemeClr val="tx1"/>
                </a:solidFill>
                <a:effectLst/>
                <a:latin typeface="+mn-lt"/>
                <a:ea typeface="+mn-ea"/>
                <a:cs typeface="+mn-cs"/>
              </a:rPr>
              <a:t>has a pair of screen casts demonstrating to students how to search in one of the major library databases and explains to them why they would want to use different source types, i.e. encyclopedia, journal, etc. The students must then complete a brief search activity where they input their paper topic, initial keywords and are then asked to search for one article related to their topic. The student submits the article title, journal title and publication year. Finally they answer a brief reflective prompt asking them how their search process went and if they changed or modified their keyword or topic based on their search strategy and results.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The librarian an instructor can review the student submitted data before the in-class session, allowing the librarian to tailor the session to student needs. Perhaps the students have a good grasp on narrowing a topic but are picking non-scholarly sources. The librarian can also spend less time covering introductory activities like how to navigate the library website and get help from a librarian. These extra time can be devoted to more higher level instruction or in class work. </a:t>
            </a:r>
          </a:p>
          <a:p>
            <a:endParaRPr lang="en-US" sz="1200" kern="1200" baseline="0" dirty="0">
              <a:solidFill>
                <a:schemeClr val="tx1"/>
              </a:solidFill>
              <a:effectLst/>
              <a:latin typeface="+mn-lt"/>
              <a:ea typeface="+mn-ea"/>
              <a:cs typeface="+mn-cs"/>
            </a:endParaRPr>
          </a:p>
          <a:p>
            <a:r>
              <a:rPr lang="en-US" sz="1200" kern="1200" baseline="0" dirty="0">
                <a:solidFill>
                  <a:schemeClr val="tx1"/>
                </a:solidFill>
                <a:effectLst/>
                <a:latin typeface="+mn-lt"/>
                <a:ea typeface="+mn-ea"/>
                <a:cs typeface="+mn-cs"/>
              </a:rPr>
              <a:t>After the in-class session, the librarian can provide feedback to students through the </a:t>
            </a:r>
            <a:r>
              <a:rPr lang="en-US" sz="1200" kern="1200" baseline="0" dirty="0" err="1">
                <a:solidFill>
                  <a:schemeClr val="tx1"/>
                </a:solidFill>
                <a:effectLst/>
                <a:latin typeface="+mn-lt"/>
                <a:ea typeface="+mn-ea"/>
                <a:cs typeface="+mn-cs"/>
              </a:rPr>
              <a:t>Brightspace</a:t>
            </a:r>
            <a:r>
              <a:rPr lang="en-US" sz="1200" kern="1200" baseline="0" dirty="0">
                <a:solidFill>
                  <a:schemeClr val="tx1"/>
                </a:solidFill>
                <a:effectLst/>
                <a:latin typeface="+mn-lt"/>
                <a:ea typeface="+mn-ea"/>
                <a:cs typeface="+mn-cs"/>
              </a:rPr>
              <a:t> course site and if asked by the faculty member, can load additional additional modules into the course site, for example on citation style or evaluating sources, which the instructor can assign and both the librarian and instructor can provide feedback on through </a:t>
            </a:r>
            <a:r>
              <a:rPr lang="en-US" sz="1200" kern="1200" baseline="0" dirty="0" err="1">
                <a:solidFill>
                  <a:schemeClr val="tx1"/>
                </a:solidFill>
                <a:effectLst/>
                <a:latin typeface="+mn-lt"/>
                <a:ea typeface="+mn-ea"/>
                <a:cs typeface="+mn-cs"/>
              </a:rPr>
              <a:t>Brightspace</a:t>
            </a:r>
            <a:r>
              <a:rPr lang="en-US" sz="1200" kern="1200" baseline="0" dirty="0">
                <a:solidFill>
                  <a:schemeClr val="tx1"/>
                </a:solidFill>
                <a:effectLst/>
                <a:latin typeface="+mn-lt"/>
                <a:ea typeface="+mn-ea"/>
                <a:cs typeface="+mn-cs"/>
              </a:rPr>
              <a:t>.</a:t>
            </a:r>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13</a:t>
            </a:fld>
            <a:endParaRPr lang="en-US"/>
          </a:p>
        </p:txBody>
      </p:sp>
    </p:spTree>
    <p:extLst>
      <p:ext uri="{BB962C8B-B14F-4D97-AF65-F5344CB8AC3E}">
        <p14:creationId xmlns:p14="http://schemas.microsoft.com/office/powerpoint/2010/main" val="244898795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Some librarians who were able to establish</a:t>
            </a:r>
            <a:r>
              <a:rPr lang="en-US" baseline="0" dirty="0"/>
              <a:t> close relationships with their instructors were able to enact the Twin Pack model described by </a:t>
            </a:r>
            <a:r>
              <a:rPr lang="en-US" sz="1200" kern="1200" baseline="0" dirty="0">
                <a:solidFill>
                  <a:schemeClr val="tx1"/>
                </a:solidFill>
                <a:effectLst/>
                <a:latin typeface="+mn-lt"/>
                <a:ea typeface="+mn-ea"/>
                <a:cs typeface="+mn-cs"/>
              </a:rPr>
              <a:t>Bowler and Street (2008). In this more high touch model, the librarian would usually come to the initial class or two in order to introduce themselves to the students and have the instructor explain how the librarian would assist the class in their research efforts. </a:t>
            </a:r>
            <a:r>
              <a:rPr lang="en-US" sz="1200" kern="1200" baseline="0" dirty="0">
                <a:solidFill>
                  <a:schemeClr val="tx1"/>
                </a:solidFill>
                <a:effectLst/>
                <a:latin typeface="Calibri"/>
              </a:rPr>
              <a:t/>
            </a:r>
            <a:br>
              <a:rPr lang="en-US" sz="1200" kern="1200" baseline="0" dirty="0">
                <a:solidFill>
                  <a:schemeClr val="tx1"/>
                </a:solidFill>
                <a:effectLst/>
                <a:latin typeface="Calibri"/>
              </a:rPr>
            </a:br>
            <a:endParaRPr lang="en-US" sz="1200" kern="1200" baseline="0" dirty="0">
              <a:solidFill>
                <a:schemeClr val="tx1"/>
              </a:solidFill>
              <a:effectLst/>
              <a:latin typeface="Calibri"/>
            </a:endParaRPr>
          </a:p>
          <a:p>
            <a:r>
              <a:rPr lang="en-US" sz="1200" kern="1200" baseline="0" dirty="0">
                <a:solidFill>
                  <a:schemeClr val="tx1"/>
                </a:solidFill>
                <a:effectLst/>
                <a:latin typeface="+mn-lt"/>
                <a:ea typeface="+mn-ea"/>
                <a:cs typeface="+mn-cs"/>
              </a:rPr>
              <a:t>Just as in the Entry Level model, students are assigned the Intro to Research module before the in-class session, however in the in-class session, the librarian would assign another online module to be done as an in-class exercise, i.e. the citation activity to spark discussion about appropriate citing, or the Party or Evaluating Sources activity to discuss the appropriate way to blend sources and why some sources may be better than others to use in a paper. </a:t>
            </a:r>
            <a:r>
              <a:rPr lang="en-US" sz="1200" kern="1200" baseline="0" dirty="0">
                <a:solidFill>
                  <a:schemeClr val="tx1"/>
                </a:solidFill>
                <a:effectLst/>
                <a:latin typeface="Calibri"/>
              </a:rPr>
              <a:t/>
            </a:r>
            <a:br>
              <a:rPr lang="en-US" sz="1200" kern="1200" baseline="0" dirty="0">
                <a:solidFill>
                  <a:schemeClr val="tx1"/>
                </a:solidFill>
                <a:effectLst/>
                <a:latin typeface="Calibri"/>
              </a:rPr>
            </a:br>
            <a:endParaRPr lang="en-US" sz="1200" kern="1200" baseline="0" dirty="0">
              <a:solidFill>
                <a:schemeClr val="tx1"/>
              </a:solidFill>
              <a:effectLst/>
              <a:latin typeface="Calibri"/>
            </a:endParaRPr>
          </a:p>
          <a:p>
            <a:r>
              <a:rPr lang="en-US" sz="1200" kern="1200" baseline="0" dirty="0">
                <a:solidFill>
                  <a:schemeClr val="tx1"/>
                </a:solidFill>
                <a:effectLst/>
                <a:latin typeface="+mn-lt"/>
                <a:ea typeface="+mn-ea"/>
                <a:cs typeface="+mn-cs"/>
              </a:rPr>
              <a:t>After the in-class session, the librarian would be invited back for additional sessions to assist in the Unit 3 assignments. The librarian would also be more heavily involved in activities in the </a:t>
            </a:r>
            <a:r>
              <a:rPr lang="en-US" sz="1200" kern="1200" baseline="0" dirty="0" err="1">
                <a:solidFill>
                  <a:schemeClr val="tx1"/>
                </a:solidFill>
                <a:effectLst/>
                <a:latin typeface="+mn-lt"/>
                <a:ea typeface="+mn-ea"/>
                <a:cs typeface="+mn-cs"/>
              </a:rPr>
              <a:t>Brightspace</a:t>
            </a:r>
            <a:r>
              <a:rPr lang="en-US" sz="1200" kern="1200" baseline="0" dirty="0">
                <a:solidFill>
                  <a:schemeClr val="tx1"/>
                </a:solidFill>
                <a:effectLst/>
                <a:latin typeface="+mn-lt"/>
                <a:ea typeface="+mn-ea"/>
                <a:cs typeface="+mn-cs"/>
              </a:rPr>
              <a:t> course site, such as facilitating an online discussion and reviewing initial drafts of papers</a:t>
            </a:r>
            <a:r>
              <a:rPr lang="en-US" sz="1200" kern="1200" baseline="0" dirty="0">
                <a:solidFill>
                  <a:schemeClr val="tx1"/>
                </a:solidFill>
                <a:effectLst/>
              </a:rPr>
              <a:t>.</a:t>
            </a:r>
          </a:p>
          <a:p>
            <a:endParaRPr lang="en-US" sz="1200" kern="1200" baseline="0" dirty="0">
              <a:solidFill>
                <a:schemeClr val="tx1"/>
              </a:solidFill>
              <a:effectLst/>
            </a:endParaRPr>
          </a:p>
          <a:p>
            <a:r>
              <a:rPr lang="en-US" dirty="0"/>
              <a:t/>
            </a:r>
            <a:br>
              <a:rPr lang="en-US" dirty="0"/>
            </a:br>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14</a:t>
            </a:fld>
            <a:endParaRPr lang="en-US"/>
          </a:p>
        </p:txBody>
      </p:sp>
    </p:spTree>
    <p:extLst>
      <p:ext uri="{BB962C8B-B14F-4D97-AF65-F5344CB8AC3E}">
        <p14:creationId xmlns:p14="http://schemas.microsoft.com/office/powerpoint/2010/main" val="353898525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We've solicited instructor feedback through several avenues including an annual survey administered by email at the end of fall, focus groups, and librarian-instructor pair panels at the quarterly curriculum planning meetings hosted by the English </a:t>
            </a:r>
            <a:r>
              <a:rPr lang="en-US" dirty="0" smtClean="0"/>
              <a:t>Department’s </a:t>
            </a:r>
            <a:r>
              <a:rPr lang="en-US" dirty="0"/>
              <a:t>graduate student organization. In all cases, those who participate tend to be the instructors who are most enthusiastic about the library program so our data on faculty response is likely skewed positively. </a:t>
            </a:r>
            <a:br>
              <a:rPr lang="en-US" dirty="0"/>
            </a:br>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15</a:t>
            </a:fld>
            <a:endParaRPr lang="en-US"/>
          </a:p>
        </p:txBody>
      </p:sp>
    </p:spTree>
    <p:extLst>
      <p:ext uri="{BB962C8B-B14F-4D97-AF65-F5344CB8AC3E}">
        <p14:creationId xmlns:p14="http://schemas.microsoft.com/office/powerpoint/2010/main" val="12762202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Between 2012-2014, we used a single survey tool to assess students</a:t>
            </a:r>
            <a:r>
              <a:rPr lang="en-US" dirty="0" smtClean="0">
                <a:latin typeface="Calibri"/>
              </a:rPr>
              <a:t>.</a:t>
            </a:r>
          </a:p>
          <a:p>
            <a:r>
              <a:rPr lang="en-US" dirty="0">
                <a:latin typeface="Calibri"/>
              </a:rPr>
              <a:t> </a:t>
            </a:r>
          </a:p>
          <a:p>
            <a:r>
              <a:rPr lang="en-US" dirty="0">
                <a:latin typeface="Calibri"/>
              </a:rPr>
              <a:t>With the new model, and the focus on co-teaching and relationship building, our approach has become more fragmented-- it is harder to control what is being taught when and how and the survey was less successful in assessing student learning outcomes or the efficacy of the program. </a:t>
            </a:r>
            <a:endParaRPr lang="en-US" dirty="0" smtClean="0">
              <a:latin typeface="Calibri"/>
            </a:endParaRPr>
          </a:p>
          <a:p>
            <a:endParaRPr lang="en-US" dirty="0" smtClean="0">
              <a:latin typeface="Calibri"/>
            </a:endParaRPr>
          </a:p>
          <a:p>
            <a:r>
              <a:rPr lang="en-US" dirty="0" smtClean="0">
                <a:latin typeface="Calibri"/>
              </a:rPr>
              <a:t>In </a:t>
            </a:r>
            <a:r>
              <a:rPr lang="en-US" dirty="0">
                <a:latin typeface="Calibri"/>
              </a:rPr>
              <a:t>2015, Valerie and Eric developed a new assessment approach for analyzing the main </a:t>
            </a:r>
            <a:r>
              <a:rPr lang="en-US" dirty="0" smtClean="0">
                <a:latin typeface="Calibri"/>
              </a:rPr>
              <a:t>online tutorial, </a:t>
            </a:r>
            <a:r>
              <a:rPr lang="en-US" dirty="0">
                <a:latin typeface="Calibri"/>
              </a:rPr>
              <a:t>Intro to Academic Research. </a:t>
            </a:r>
            <a:br>
              <a:rPr lang="en-US" dirty="0">
                <a:latin typeface="Calibri"/>
              </a:rPr>
            </a:br>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16</a:t>
            </a:fld>
            <a:endParaRPr lang="en-US"/>
          </a:p>
        </p:txBody>
      </p:sp>
    </p:spTree>
    <p:extLst>
      <p:ext uri="{BB962C8B-B14F-4D97-AF65-F5344CB8AC3E}">
        <p14:creationId xmlns:p14="http://schemas.microsoft.com/office/powerpoint/2010/main" val="223596697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As you can see from the 2012-2014, the survey was administered directly after the one-shot presentation and students were asked a combination of evaluative and content based questions. </a:t>
            </a:r>
            <a:endParaRPr lang="en-US" dirty="0" smtClean="0">
              <a:latin typeface="Calibri"/>
            </a:endParaRPr>
          </a:p>
          <a:p>
            <a:endParaRPr lang="en-US" dirty="0" smtClean="0">
              <a:latin typeface="Calibri"/>
            </a:endParaRPr>
          </a:p>
          <a:p>
            <a:r>
              <a:rPr lang="en-US" dirty="0" smtClean="0">
                <a:latin typeface="Calibri"/>
              </a:rPr>
              <a:t>As </a:t>
            </a:r>
            <a:r>
              <a:rPr lang="en-US" dirty="0">
                <a:latin typeface="Calibri"/>
              </a:rPr>
              <a:t>we began adding and implementing different models of instruction, embedded and embedded-lite, this one-size fits all model of assessment no longer fits well.  </a:t>
            </a:r>
            <a:br>
              <a:rPr lang="en-US" dirty="0">
                <a:latin typeface="Calibri"/>
              </a:rPr>
            </a:br>
            <a:endParaRPr lang="en-US" dirty="0">
              <a:latin typeface="Calibri"/>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17</a:t>
            </a:fld>
            <a:endParaRPr lang="en-US"/>
          </a:p>
        </p:txBody>
      </p:sp>
    </p:spTree>
    <p:extLst>
      <p:ext uri="{BB962C8B-B14F-4D97-AF65-F5344CB8AC3E}">
        <p14:creationId xmlns:p14="http://schemas.microsoft.com/office/powerpoint/2010/main" val="3653322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err="1">
                <a:solidFill>
                  <a:schemeClr val="tx1"/>
                </a:solidFill>
                <a:effectLst/>
                <a:latin typeface="+mn-lt"/>
                <a:ea typeface="+mn-ea"/>
                <a:cs typeface="+mn-cs"/>
              </a:rPr>
              <a:t/>
            </a:r>
            <a:br>
              <a:rPr lang="en-US" sz="1200" kern="1200" dirty="0" err="1">
                <a:solidFill>
                  <a:schemeClr val="tx1"/>
                </a:solidFill>
                <a:effectLst/>
                <a:latin typeface="+mn-lt"/>
                <a:ea typeface="+mn-ea"/>
                <a:cs typeface="+mn-cs"/>
              </a:rPr>
            </a:br>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18</a:t>
            </a:fld>
            <a:endParaRPr lang="en-US"/>
          </a:p>
        </p:txBody>
      </p:sp>
    </p:spTree>
    <p:extLst>
      <p:ext uri="{BB962C8B-B14F-4D97-AF65-F5344CB8AC3E}">
        <p14:creationId xmlns:p14="http://schemas.microsoft.com/office/powerpoint/2010/main" val="11526287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Intro to Academic Research tutorial has four components</a:t>
            </a:r>
            <a:r>
              <a:rPr lang="en-US" dirty="0" smtClean="0">
                <a:latin typeface="Calibri"/>
              </a:rPr>
              <a:t>:</a:t>
            </a:r>
            <a:r>
              <a:rPr lang="en-US" dirty="0">
                <a:latin typeface="Calibri"/>
              </a:rPr>
              <a:t/>
            </a:r>
            <a:br>
              <a:rPr lang="en-US" dirty="0">
                <a:latin typeface="Calibri"/>
              </a:rPr>
            </a:br>
            <a:endParaRPr lang="en-US" dirty="0">
              <a:latin typeface="Calibri"/>
            </a:endParaRPr>
          </a:p>
          <a:p>
            <a:r>
              <a:rPr lang="en-US" b="1" dirty="0">
                <a:latin typeface="Calibri"/>
              </a:rPr>
              <a:t>2 videos:</a:t>
            </a:r>
          </a:p>
          <a:p>
            <a:pPr marL="171450" indent="-171450">
              <a:buFont typeface="Arial" panose="020B0604020202020204" pitchFamily="34" charset="0"/>
              <a:buChar char="•"/>
            </a:pPr>
            <a:r>
              <a:rPr lang="en-US" dirty="0">
                <a:latin typeface="Calibri"/>
              </a:rPr>
              <a:t>2.5 minutes explaining source</a:t>
            </a:r>
            <a:r>
              <a:rPr lang="en-US" baseline="0" dirty="0">
                <a:latin typeface="Calibri"/>
              </a:rPr>
              <a:t> types – metaphor of being lost in the jungle and needing an appropriate map, </a:t>
            </a:r>
            <a:r>
              <a:rPr lang="en-US" baseline="0" dirty="0" err="1">
                <a:latin typeface="Calibri"/>
              </a:rPr>
              <a:t>i.e.a</a:t>
            </a:r>
            <a:r>
              <a:rPr lang="en-US" baseline="0" dirty="0">
                <a:latin typeface="Calibri"/>
              </a:rPr>
              <a:t> road map would be like an encyclopedia, providing background on a topic. </a:t>
            </a:r>
          </a:p>
          <a:p>
            <a:pPr marL="171450" indent="-171450">
              <a:buFont typeface="Arial" panose="020B0604020202020204" pitchFamily="34" charset="0"/>
              <a:buChar char="•"/>
            </a:pPr>
            <a:r>
              <a:rPr lang="en-US" baseline="0" dirty="0">
                <a:latin typeface="Calibri"/>
              </a:rPr>
              <a:t>8 minutes demonstrating a search in </a:t>
            </a:r>
            <a:r>
              <a:rPr lang="en-US" baseline="0" dirty="0" err="1">
                <a:latin typeface="Calibri"/>
              </a:rPr>
              <a:t>Ebsco’s</a:t>
            </a:r>
            <a:r>
              <a:rPr lang="en-US" baseline="0" dirty="0">
                <a:latin typeface="Calibri"/>
              </a:rPr>
              <a:t> Academic Search Complete</a:t>
            </a:r>
          </a:p>
          <a:p>
            <a:pPr marL="0" indent="0">
              <a:buFont typeface="Arial" panose="020B0604020202020204" pitchFamily="34" charset="0"/>
              <a:buNone/>
            </a:pPr>
            <a:endParaRPr lang="en-US" b="1" baseline="0" dirty="0" smtClean="0">
              <a:latin typeface="Calibri"/>
            </a:endParaRPr>
          </a:p>
          <a:p>
            <a:pPr marL="0" indent="0">
              <a:buFont typeface="Arial" panose="020B0604020202020204" pitchFamily="34" charset="0"/>
              <a:buNone/>
            </a:pPr>
            <a:r>
              <a:rPr lang="en-US" b="1" baseline="0" dirty="0" smtClean="0">
                <a:latin typeface="Calibri"/>
              </a:rPr>
              <a:t>1 </a:t>
            </a:r>
            <a:r>
              <a:rPr lang="en-US" b="1" baseline="0" dirty="0">
                <a:latin typeface="Calibri"/>
              </a:rPr>
              <a:t>table </a:t>
            </a:r>
            <a:r>
              <a:rPr lang="en-US" baseline="0" dirty="0">
                <a:latin typeface="Calibri"/>
              </a:rPr>
              <a:t>comparing databases vs. search engines</a:t>
            </a:r>
          </a:p>
          <a:p>
            <a:pPr marL="0" indent="0">
              <a:buFont typeface="Arial" panose="020B0604020202020204" pitchFamily="34" charset="0"/>
              <a:buNone/>
            </a:pPr>
            <a:endParaRPr lang="en-US" b="1" baseline="0" dirty="0" smtClean="0">
              <a:latin typeface="Calibri"/>
            </a:endParaRPr>
          </a:p>
          <a:p>
            <a:pPr marL="0" indent="0">
              <a:buFont typeface="Arial" panose="020B0604020202020204" pitchFamily="34" charset="0"/>
              <a:buNone/>
            </a:pPr>
            <a:r>
              <a:rPr lang="en-US" b="1" baseline="0" dirty="0" smtClean="0">
                <a:latin typeface="Calibri"/>
              </a:rPr>
              <a:t>1 </a:t>
            </a:r>
            <a:r>
              <a:rPr lang="en-US" b="1" baseline="0" dirty="0">
                <a:latin typeface="Calibri"/>
              </a:rPr>
              <a:t>interactive assignment</a:t>
            </a:r>
            <a:r>
              <a:rPr lang="en-US" dirty="0">
                <a:latin typeface="Calibri"/>
              </a:rPr>
              <a:t/>
            </a:r>
            <a:br>
              <a:rPr lang="en-US" dirty="0">
                <a:latin typeface="Calibri"/>
              </a:rPr>
            </a:br>
            <a:endParaRPr lang="en-US" dirty="0">
              <a:latin typeface="Calibri"/>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19</a:t>
            </a:fld>
            <a:endParaRPr lang="en-US"/>
          </a:p>
        </p:txBody>
      </p:sp>
    </p:spTree>
    <p:extLst>
      <p:ext uri="{BB962C8B-B14F-4D97-AF65-F5344CB8AC3E}">
        <p14:creationId xmlns:p14="http://schemas.microsoft.com/office/powerpoint/2010/main" val="2229234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A little background</a:t>
            </a:r>
            <a:r>
              <a:rPr lang="en-US" sz="1200" kern="1200" baseline="0" dirty="0">
                <a:solidFill>
                  <a:schemeClr val="tx1"/>
                </a:solidFill>
                <a:effectLst/>
                <a:latin typeface="+mn-lt"/>
                <a:ea typeface="+mn-ea"/>
                <a:cs typeface="+mn-cs"/>
              </a:rPr>
              <a:t> about Marquette University. </a:t>
            </a:r>
            <a:r>
              <a:rPr lang="en-US" sz="1200" kern="1200" dirty="0">
                <a:solidFill>
                  <a:schemeClr val="tx1"/>
                </a:solidFill>
                <a:effectLst/>
                <a:latin typeface="+mn-lt"/>
                <a:ea typeface="+mn-ea"/>
                <a:cs typeface="+mn-cs"/>
              </a:rPr>
              <a:t>Marquette is a Catholic, Jesuit University founded in 1881. If you are not familiar with the Jesuit order, they strive to be </a:t>
            </a:r>
            <a:r>
              <a:rPr lang="en-US" dirty="0"/>
              <a:t>Number One in all things, including humility. </a:t>
            </a:r>
          </a:p>
          <a:p>
            <a:pPr lvl="0"/>
            <a:endParaRPr lang="en-US" dirty="0">
              <a:latin typeface="Calibri"/>
            </a:endParaRPr>
          </a:p>
          <a:p>
            <a:pPr lvl="0"/>
            <a:r>
              <a:rPr lang="en-US" dirty="0"/>
              <a:t>The campus</a:t>
            </a:r>
            <a:r>
              <a:rPr lang="en-US" baseline="0" dirty="0"/>
              <a:t> is l</a:t>
            </a:r>
            <a:r>
              <a:rPr lang="en-US" sz="1200" kern="1200" dirty="0">
                <a:solidFill>
                  <a:schemeClr val="tx1"/>
                </a:solidFill>
                <a:effectLst/>
                <a:latin typeface="+mn-lt"/>
                <a:ea typeface="+mn-ea"/>
                <a:cs typeface="+mn-cs"/>
              </a:rPr>
              <a:t>ocated in downtown Milwaukee, WI</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Marquette has an enrollment of 8,410 undergraduates and 3,335 graduate and professional studies students (Fall</a:t>
            </a:r>
            <a:r>
              <a:rPr lang="en-US" sz="1200" kern="1200" baseline="0" dirty="0">
                <a:solidFill>
                  <a:schemeClr val="tx1"/>
                </a:solidFill>
                <a:effectLst/>
                <a:latin typeface="+mn-lt"/>
                <a:ea typeface="+mn-ea"/>
                <a:cs typeface="+mn-cs"/>
              </a:rPr>
              <a:t> 2014)</a:t>
            </a:r>
            <a:r>
              <a:rPr lang="en-US" sz="1200" kern="1200" dirty="0">
                <a:solidFill>
                  <a:schemeClr val="tx1"/>
                </a:solidFill>
                <a:effectLst/>
                <a:latin typeface="+mn-lt"/>
                <a:ea typeface="+mn-ea"/>
                <a:cs typeface="+mn-cs"/>
              </a:rPr>
              <a:t>. </a:t>
            </a:r>
            <a:br>
              <a:rPr lang="en-US" sz="1200" kern="1200" dirty="0">
                <a:solidFill>
                  <a:schemeClr val="tx1"/>
                </a:solidFill>
                <a:effectLst/>
                <a:latin typeface="+mn-lt"/>
                <a:ea typeface="+mn-ea"/>
                <a:cs typeface="+mn-cs"/>
              </a:rPr>
            </a:b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2</a:t>
            </a:fld>
            <a:endParaRPr lang="en-US"/>
          </a:p>
        </p:txBody>
      </p:sp>
    </p:spTree>
    <p:extLst>
      <p:ext uri="{BB962C8B-B14F-4D97-AF65-F5344CB8AC3E}">
        <p14:creationId xmlns:p14="http://schemas.microsoft.com/office/powerpoint/2010/main" val="347591850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20</a:t>
            </a:fld>
            <a:endParaRPr lang="en-US"/>
          </a:p>
        </p:txBody>
      </p:sp>
    </p:spTree>
    <p:extLst>
      <p:ext uri="{BB962C8B-B14F-4D97-AF65-F5344CB8AC3E}">
        <p14:creationId xmlns:p14="http://schemas.microsoft.com/office/powerpoint/2010/main" val="166298151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21</a:t>
            </a:fld>
            <a:endParaRPr lang="en-US"/>
          </a:p>
        </p:txBody>
      </p:sp>
    </p:spTree>
    <p:extLst>
      <p:ext uri="{BB962C8B-B14F-4D97-AF65-F5344CB8AC3E}">
        <p14:creationId xmlns:p14="http://schemas.microsoft.com/office/powerpoint/2010/main" val="11776428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22</a:t>
            </a:fld>
            <a:endParaRPr lang="en-US"/>
          </a:p>
        </p:txBody>
      </p:sp>
    </p:spTree>
    <p:extLst>
      <p:ext uri="{BB962C8B-B14F-4D97-AF65-F5344CB8AC3E}">
        <p14:creationId xmlns:p14="http://schemas.microsoft.com/office/powerpoint/2010/main" val="203529244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23</a:t>
            </a:fld>
            <a:endParaRPr lang="en-US"/>
          </a:p>
        </p:txBody>
      </p:sp>
    </p:spTree>
    <p:extLst>
      <p:ext uri="{BB962C8B-B14F-4D97-AF65-F5344CB8AC3E}">
        <p14:creationId xmlns:p14="http://schemas.microsoft.com/office/powerpoint/2010/main" val="6619812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96369D6-9F3B-A041-9A5E-7FC748E6FE5E}" type="slidenum">
              <a:rPr lang="en-US" smtClean="0"/>
              <a:t>24</a:t>
            </a:fld>
            <a:endParaRPr lang="en-US"/>
          </a:p>
        </p:txBody>
      </p:sp>
    </p:spTree>
    <p:extLst>
      <p:ext uri="{BB962C8B-B14F-4D97-AF65-F5344CB8AC3E}">
        <p14:creationId xmlns:p14="http://schemas.microsoft.com/office/powerpoint/2010/main" val="11114118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96369D6-9F3B-A041-9A5E-7FC748E6FE5E}" type="slidenum">
              <a:rPr lang="en-US" smtClean="0"/>
              <a:t>25</a:t>
            </a:fld>
            <a:endParaRPr lang="en-US"/>
          </a:p>
        </p:txBody>
      </p:sp>
    </p:spTree>
    <p:extLst>
      <p:ext uri="{BB962C8B-B14F-4D97-AF65-F5344CB8AC3E}">
        <p14:creationId xmlns:p14="http://schemas.microsoft.com/office/powerpoint/2010/main" val="194725301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US" b="1" dirty="0"/>
              <a:t>Purpose of this rating scale:</a:t>
            </a:r>
            <a:r>
              <a:rPr lang="en-US" dirty="0"/>
              <a:t> </a:t>
            </a:r>
            <a:r>
              <a:rPr lang="en-US" dirty="0" smtClean="0"/>
              <a:t>Subject </a:t>
            </a:r>
            <a:r>
              <a:rPr lang="en-US" dirty="0"/>
              <a:t>consistency gives us a way to assess whether or not students completed the tutorial in good faith.</a:t>
            </a:r>
          </a:p>
          <a:p>
            <a:pPr>
              <a:defRPr/>
            </a:pPr>
            <a:endParaRPr lang="en-US" dirty="0"/>
          </a:p>
          <a:p>
            <a:pPr>
              <a:defRPr/>
            </a:pPr>
            <a:r>
              <a:rPr lang="en-US" dirty="0"/>
              <a:t>Scale</a:t>
            </a:r>
            <a:r>
              <a:rPr lang="en-US" baseline="0" dirty="0"/>
              <a:t> items for all of these questions were one response, i.e. you could not pick multiple items.</a:t>
            </a:r>
            <a:endParaRPr lang="en-US" dirty="0"/>
          </a:p>
          <a:p>
            <a:pPr>
              <a:defRPr/>
            </a:pPr>
            <a:endParaRPr lang="en-US" dirty="0">
              <a:latin typeface="Calibri"/>
            </a:endParaRPr>
          </a:p>
          <a:p>
            <a:pPr>
              <a:defRPr/>
            </a:pPr>
            <a:r>
              <a:rPr lang="en-US" dirty="0"/>
              <a:t>Analysis of this rating showed that 63.8% of the responses had either 2 or 3 of the 4 items well connected or all 4 were well connected. The students in this sample were able to find keywords and publication titles that fit with their research topic. </a:t>
            </a:r>
          </a:p>
        </p:txBody>
      </p:sp>
      <p:sp>
        <p:nvSpPr>
          <p:cNvPr id="4" name="Slide Number Placeholder 3"/>
          <p:cNvSpPr>
            <a:spLocks noGrp="1"/>
          </p:cNvSpPr>
          <p:nvPr>
            <p:ph type="sldNum" sz="quarter" idx="10"/>
          </p:nvPr>
        </p:nvSpPr>
        <p:spPr/>
        <p:txBody>
          <a:bodyPr/>
          <a:lstStyle/>
          <a:p>
            <a:fld id="{F96369D6-9F3B-A041-9A5E-7FC748E6FE5E}" type="slidenum">
              <a:rPr lang="en-US" smtClean="0"/>
              <a:t>26</a:t>
            </a:fld>
            <a:endParaRPr lang="en-US"/>
          </a:p>
        </p:txBody>
      </p:sp>
    </p:spTree>
    <p:extLst>
      <p:ext uri="{BB962C8B-B14F-4D97-AF65-F5344CB8AC3E}">
        <p14:creationId xmlns:p14="http://schemas.microsoft.com/office/powerpoint/2010/main" val="405623145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An example of a response that was coded as “Functional, but not so effective” is obesity AND world for the topic statement ”Is obesity increasing around the world?”. The search terms are functional in that they will return some usable results, but there are more effective keywords one could use to get better results. </a:t>
            </a:r>
          </a:p>
          <a:p>
            <a:endParaRPr lang="en-US" dirty="0"/>
          </a:p>
          <a:p>
            <a:r>
              <a:rPr lang="en-US" dirty="0"/>
              <a:t>An example of a good choice would be women AND refugees for the topic “How are women refugees treated in comparison to men refugees”. The addition of an extra keyword would make this search more effective, however the instructions for the assignment specified that the student should select only two keywords. The two keyword limit was reinforced by the presence of only two input boxes in which keywords could be entered. </a:t>
            </a:r>
          </a:p>
          <a:p>
            <a:r>
              <a:rPr lang="en-US" dirty="0"/>
              <a:t/>
            </a:r>
            <a:br>
              <a:rPr lang="en-US" dirty="0"/>
            </a:br>
            <a:r>
              <a:rPr lang="en-US" dirty="0"/>
              <a:t>The results in Table 2 show that 62.1% of students selected either functional or good choice keywords with only 9.6% of students selecting keywords that were not related to their topic.</a:t>
            </a:r>
          </a:p>
          <a:p>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27</a:t>
            </a:fld>
            <a:endParaRPr lang="en-US"/>
          </a:p>
        </p:txBody>
      </p:sp>
    </p:spTree>
    <p:extLst>
      <p:ext uri="{BB962C8B-B14F-4D97-AF65-F5344CB8AC3E}">
        <p14:creationId xmlns:p14="http://schemas.microsoft.com/office/powerpoint/2010/main" val="389966002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0" i="0" u="none" strike="noStrike" kern="1200" dirty="0">
                <a:solidFill>
                  <a:schemeClr val="tx1"/>
                </a:solidFill>
                <a:effectLst/>
                <a:latin typeface="+mn-lt"/>
                <a:ea typeface="+mn-ea"/>
                <a:cs typeface="+mn-cs"/>
              </a:rPr>
              <a:t>An example of a </a:t>
            </a:r>
            <a:r>
              <a:rPr lang="en-US" sz="1200" b="1" i="0" u="none" strike="noStrike" kern="1200" dirty="0">
                <a:solidFill>
                  <a:schemeClr val="tx1"/>
                </a:solidFill>
                <a:effectLst/>
                <a:latin typeface="+mn-lt"/>
                <a:ea typeface="+mn-ea"/>
                <a:cs typeface="+mn-cs"/>
              </a:rPr>
              <a:t>poor choice </a:t>
            </a:r>
            <a:r>
              <a:rPr lang="en-US" sz="1200" b="0" i="0" u="none" strike="noStrike" kern="1200" dirty="0">
                <a:solidFill>
                  <a:schemeClr val="tx1"/>
                </a:solidFill>
                <a:effectLst/>
                <a:latin typeface="+mn-lt"/>
                <a:ea typeface="+mn-ea"/>
                <a:cs typeface="+mn-cs"/>
              </a:rPr>
              <a:t>would be as follows.  </a:t>
            </a:r>
          </a:p>
          <a:p>
            <a:pPr rtl="0"/>
            <a:r>
              <a:rPr lang="en-US" sz="1200" b="0" i="0" u="none" strike="noStrike" kern="1200" dirty="0">
                <a:solidFill>
                  <a:schemeClr val="tx1"/>
                </a:solidFill>
                <a:effectLst/>
                <a:latin typeface="+mn-lt"/>
                <a:ea typeface="+mn-ea"/>
                <a:cs typeface="+mn-cs"/>
              </a:rPr>
              <a:t>For the question:  "does nature have rights?"</a:t>
            </a:r>
          </a:p>
          <a:p>
            <a:pPr rtl="0"/>
            <a:r>
              <a:rPr lang="en-US" sz="1200" b="0" i="0" u="none" strike="noStrike" kern="1200" dirty="0">
                <a:solidFill>
                  <a:schemeClr val="tx1"/>
                </a:solidFill>
                <a:effectLst/>
                <a:latin typeface="+mn-lt"/>
              </a:rPr>
              <a:t>keywords and command:  nature OR rights</a:t>
            </a:r>
          </a:p>
          <a:p>
            <a:pPr rtl="0"/>
            <a:endParaRPr lang="en-US" sz="1200" b="0" i="0" u="none" strike="noStrike" kern="1200" dirty="0">
              <a:solidFill>
                <a:schemeClr val="tx1"/>
              </a:solidFill>
              <a:effectLst/>
              <a:latin typeface="Calibri"/>
            </a:endParaRPr>
          </a:p>
          <a:p>
            <a:pPr rtl="0"/>
            <a:r>
              <a:rPr lang="en-US" sz="1200" b="1" i="0" u="none" strike="noStrike" kern="1200" dirty="0">
                <a:solidFill>
                  <a:schemeClr val="tx1"/>
                </a:solidFill>
                <a:effectLst/>
                <a:latin typeface="+mn-lt"/>
              </a:rPr>
              <a:t>Technically functional</a:t>
            </a:r>
            <a:r>
              <a:rPr lang="en-US" sz="1200" b="0" i="0" u="none" strike="noStrike" kern="1200" dirty="0">
                <a:solidFill>
                  <a:schemeClr val="tx1"/>
                </a:solidFill>
                <a:effectLst/>
                <a:latin typeface="+mn-lt"/>
                <a:ea typeface="+mn-ea"/>
                <a:cs typeface="+mn-cs"/>
              </a:rPr>
              <a:t>, but not the best choice, example:</a:t>
            </a:r>
          </a:p>
          <a:p>
            <a:pPr rtl="0"/>
            <a:r>
              <a:rPr lang="en-US" sz="1200" b="0" i="0" u="none" strike="noStrike" kern="1200" dirty="0">
                <a:solidFill>
                  <a:schemeClr val="tx1"/>
                </a:solidFill>
                <a:effectLst/>
                <a:latin typeface="+mn-lt"/>
              </a:rPr>
              <a:t>Question</a:t>
            </a:r>
            <a:r>
              <a:rPr lang="en-US" sz="1200" b="0" i="0" u="none" strike="noStrike" kern="1200" dirty="0">
                <a:solidFill>
                  <a:schemeClr val="tx1"/>
                </a:solidFill>
                <a:effectLst/>
                <a:latin typeface="+mn-lt"/>
                <a:ea typeface="+mn-ea"/>
                <a:cs typeface="+mn-cs"/>
              </a:rPr>
              <a:t>:  “Are psychological disorders a common occurrence in refugee health</a:t>
            </a:r>
            <a:r>
              <a:rPr lang="en-US" sz="1200" b="0" i="0" u="none" strike="noStrike" kern="1200" dirty="0">
                <a:solidFill>
                  <a:schemeClr val="tx1"/>
                </a:solidFill>
                <a:effectLst/>
              </a:rPr>
              <a:t>?”</a:t>
            </a:r>
            <a:endParaRPr lang="en-US" dirty="0">
              <a:effectLst/>
            </a:endParaRPr>
          </a:p>
          <a:p>
            <a:r>
              <a:rPr lang="en-US" dirty="0"/>
              <a:t>keywords and command:  Psychological Disorders OR Refugee Health</a:t>
            </a:r>
            <a:br>
              <a:rPr lang="en-US" dirty="0"/>
            </a:br>
            <a:endParaRPr lang="en-US" dirty="0">
              <a:latin typeface="Calibri"/>
            </a:endParaRPr>
          </a:p>
          <a:p>
            <a:r>
              <a:rPr lang="en-US" b="1" dirty="0"/>
              <a:t>Main finding: </a:t>
            </a:r>
            <a:r>
              <a:rPr lang="en-US" sz="1200" b="0" i="0" u="none" strike="noStrike" kern="1200" dirty="0">
                <a:solidFill>
                  <a:schemeClr val="tx1"/>
                </a:solidFill>
                <a:effectLst/>
                <a:latin typeface="+mn-lt"/>
                <a:ea typeface="+mn-ea"/>
                <a:cs typeface="+mn-cs"/>
              </a:rPr>
              <a:t>89.8% of students were coded as having made a “Good choice” with the Boolean command for their search.</a:t>
            </a:r>
            <a:r>
              <a:rPr lang="en-US" sz="1200" b="0" i="0" u="none" strike="noStrike" kern="1200" dirty="0">
                <a:solidFill>
                  <a:schemeClr val="tx1"/>
                </a:solidFill>
                <a:effectLst/>
              </a:rPr>
              <a:t> </a:t>
            </a:r>
            <a:endParaRPr lang="en-US" dirty="0">
              <a:effectLst/>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28</a:t>
            </a:fld>
            <a:endParaRPr lang="en-US"/>
          </a:p>
        </p:txBody>
      </p:sp>
    </p:spTree>
    <p:extLst>
      <p:ext uri="{BB962C8B-B14F-4D97-AF65-F5344CB8AC3E}">
        <p14:creationId xmlns:p14="http://schemas.microsoft.com/office/powerpoint/2010/main" val="214121329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a:r>
              <a:rPr lang="en-US" sz="1200" b="1" i="0" u="none" strike="noStrike" kern="1200" dirty="0">
                <a:solidFill>
                  <a:schemeClr val="tx1"/>
                </a:solidFill>
                <a:effectLst/>
                <a:latin typeface="+mn-lt"/>
              </a:rPr>
              <a:t>Rating </a:t>
            </a:r>
            <a:r>
              <a:rPr lang="en-US" sz="1200" b="1" i="0" u="none" strike="noStrike" kern="1200" dirty="0">
                <a:solidFill>
                  <a:schemeClr val="tx1"/>
                </a:solidFill>
                <a:effectLst/>
                <a:latin typeface="+mn-lt"/>
                <a:ea typeface="+mn-ea"/>
                <a:cs typeface="+mn-cs"/>
              </a:rPr>
              <a:t>2 </a:t>
            </a:r>
            <a:r>
              <a:rPr lang="en-US" sz="1200" b="0" i="0" u="none" strike="noStrike" kern="1200" dirty="0">
                <a:solidFill>
                  <a:schemeClr val="tx1"/>
                </a:solidFill>
                <a:effectLst/>
                <a:latin typeface="+mn-lt"/>
                <a:ea typeface="+mn-ea"/>
                <a:cs typeface="+mn-cs"/>
              </a:rPr>
              <a:t>was chosen to reflect students who either had not understood the assignment or still had trouble navigating the item result screen in the EBSCO database. The student may not have been able to locate the information in the item record related to the title the record is from and therefore just wrote 'journal', 'academic article', or even Ebsco or Science Direct, as a response. </a:t>
            </a:r>
            <a:endParaRPr lang="en-US" sz="1200" b="0" i="0" u="none" strike="noStrike" kern="1200" dirty="0" smtClean="0">
              <a:solidFill>
                <a:schemeClr val="tx1"/>
              </a:solidFill>
              <a:effectLst/>
              <a:latin typeface="+mn-lt"/>
              <a:ea typeface="+mn-ea"/>
              <a:cs typeface="+mn-cs"/>
            </a:endParaRPr>
          </a:p>
          <a:p>
            <a:pPr rtl="0"/>
            <a:endParaRPr lang="en-US" sz="1200" b="0" i="0" u="none" strike="noStrike" kern="1200" dirty="0">
              <a:solidFill>
                <a:schemeClr val="tx1"/>
              </a:solidFill>
              <a:effectLst/>
              <a:latin typeface="+mn-lt"/>
              <a:ea typeface="+mn-ea"/>
              <a:cs typeface="+mn-cs"/>
            </a:endParaRPr>
          </a:p>
          <a:p>
            <a:pPr rtl="0"/>
            <a:r>
              <a:rPr lang="en-US" sz="1200" b="0" i="0" u="none" strike="noStrike" kern="1200" dirty="0">
                <a:solidFill>
                  <a:schemeClr val="tx1"/>
                </a:solidFill>
                <a:effectLst/>
                <a:latin typeface="+mn-lt"/>
                <a:ea typeface="+mn-ea"/>
                <a:cs typeface="+mn-cs"/>
              </a:rPr>
              <a:t>An example of a </a:t>
            </a:r>
            <a:r>
              <a:rPr lang="en-US" sz="1200" b="1" i="0" u="none" strike="noStrike" kern="1200" dirty="0">
                <a:solidFill>
                  <a:schemeClr val="tx1"/>
                </a:solidFill>
                <a:effectLst/>
                <a:latin typeface="+mn-lt"/>
                <a:ea typeface="+mn-ea"/>
                <a:cs typeface="+mn-cs"/>
              </a:rPr>
              <a:t>rating 3 </a:t>
            </a:r>
            <a:r>
              <a:rPr lang="en-US" sz="1200" b="0" i="0" u="none" strike="noStrike" kern="1200" dirty="0">
                <a:solidFill>
                  <a:schemeClr val="tx1"/>
                </a:solidFill>
                <a:effectLst/>
                <a:latin typeface="+mn-lt"/>
                <a:ea typeface="+mn-ea"/>
                <a:cs typeface="+mn-cs"/>
              </a:rPr>
              <a:t>response would be a source not in the EBSCO Database, for example </a:t>
            </a:r>
            <a:r>
              <a:rPr lang="en-US" sz="1200" b="0" i="0" u="none" strike="noStrike" kern="1200" dirty="0" err="1">
                <a:solidFill>
                  <a:schemeClr val="tx1"/>
                </a:solidFill>
                <a:effectLst/>
                <a:latin typeface="+mn-lt"/>
                <a:ea typeface="+mn-ea"/>
                <a:cs typeface="+mn-cs"/>
              </a:rPr>
              <a:t>nbcnews.com, WikiHow, </a:t>
            </a:r>
            <a:r>
              <a:rPr lang="en-US" sz="1200" b="0" i="0" u="none" strike="noStrike" kern="1200" dirty="0">
                <a:solidFill>
                  <a:schemeClr val="tx1"/>
                </a:solidFill>
                <a:effectLst/>
                <a:latin typeface="+mn-lt"/>
                <a:ea typeface="+mn-ea"/>
                <a:cs typeface="+mn-cs"/>
              </a:rPr>
              <a:t>or the National Library of Medicine. The use of a title such as this is a good proxy that that student most likely used a commercial search engine to locate their source, NOT the assigned academic database. </a:t>
            </a:r>
          </a:p>
          <a:p>
            <a:pPr rtl="0"/>
            <a:endParaRPr lang="en-US" sz="1200" b="1" i="0" u="none" strike="noStrike" kern="1200" dirty="0" smtClean="0">
              <a:solidFill>
                <a:schemeClr val="tx1"/>
              </a:solidFill>
              <a:effectLst/>
              <a:latin typeface="+mn-lt"/>
              <a:ea typeface="+mn-ea"/>
              <a:cs typeface="+mn-cs"/>
            </a:endParaRPr>
          </a:p>
          <a:p>
            <a:pPr rtl="0"/>
            <a:r>
              <a:rPr lang="en-US" sz="1200" b="1" i="0" u="none" strike="noStrike" kern="1200" dirty="0" smtClean="0">
                <a:solidFill>
                  <a:schemeClr val="tx1"/>
                </a:solidFill>
                <a:effectLst/>
                <a:latin typeface="+mn-lt"/>
                <a:ea typeface="+mn-ea"/>
                <a:cs typeface="+mn-cs"/>
              </a:rPr>
              <a:t>A </a:t>
            </a:r>
            <a:r>
              <a:rPr lang="en-US" sz="1200" b="1" i="0" u="none" strike="noStrike" kern="1200" dirty="0">
                <a:solidFill>
                  <a:schemeClr val="tx1"/>
                </a:solidFill>
                <a:effectLst/>
                <a:latin typeface="+mn-lt"/>
                <a:ea typeface="+mn-ea"/>
                <a:cs typeface="+mn-cs"/>
              </a:rPr>
              <a:t>4 rating </a:t>
            </a:r>
            <a:r>
              <a:rPr lang="en-US" sz="1200" b="0" i="0" u="none" strike="noStrike" kern="1200" dirty="0">
                <a:solidFill>
                  <a:schemeClr val="tx1"/>
                </a:solidFill>
                <a:effectLst/>
                <a:latin typeface="+mn-lt"/>
                <a:ea typeface="+mn-ea"/>
                <a:cs typeface="+mn-cs"/>
              </a:rPr>
              <a:t>would be </a:t>
            </a:r>
            <a:r>
              <a:rPr lang="en-US" sz="1200" b="0" i="1" u="none" strike="noStrike" kern="1200" dirty="0">
                <a:solidFill>
                  <a:schemeClr val="tx1"/>
                </a:solidFill>
                <a:effectLst/>
                <a:latin typeface="+mn-lt"/>
                <a:ea typeface="+mn-ea"/>
                <a:cs typeface="+mn-cs"/>
              </a:rPr>
              <a:t>The New York Times</a:t>
            </a:r>
            <a:r>
              <a:rPr lang="en-US" sz="1200" b="0" i="0" u="none" strike="noStrike" kern="1200" dirty="0">
                <a:solidFill>
                  <a:schemeClr val="tx1"/>
                </a:solidFill>
                <a:effectLst/>
                <a:latin typeface="+mn-lt"/>
                <a:ea typeface="+mn-ea"/>
                <a:cs typeface="+mn-cs"/>
              </a:rPr>
              <a:t>, </a:t>
            </a:r>
            <a:r>
              <a:rPr lang="en-US" sz="1200" b="0" i="1" u="none" strike="noStrike" kern="1200" dirty="0">
                <a:solidFill>
                  <a:schemeClr val="tx1"/>
                </a:solidFill>
                <a:effectLst/>
                <a:latin typeface="+mn-lt"/>
                <a:ea typeface="+mn-ea"/>
                <a:cs typeface="+mn-cs"/>
              </a:rPr>
              <a:t>Time</a:t>
            </a:r>
            <a:r>
              <a:rPr lang="en-US" sz="1200" b="0" i="0" u="none" strike="noStrike" kern="1200" dirty="0">
                <a:solidFill>
                  <a:schemeClr val="tx1"/>
                </a:solidFill>
                <a:effectLst/>
                <a:latin typeface="+mn-lt"/>
                <a:ea typeface="+mn-ea"/>
                <a:cs typeface="+mn-cs"/>
              </a:rPr>
              <a:t>, </a:t>
            </a:r>
            <a:r>
              <a:rPr lang="en-US" sz="1200" b="0" i="1" u="none" strike="noStrike" kern="1200" dirty="0">
                <a:solidFill>
                  <a:schemeClr val="tx1"/>
                </a:solidFill>
                <a:effectLst/>
                <a:latin typeface="+mn-lt"/>
                <a:ea typeface="+mn-ea"/>
                <a:cs typeface="+mn-cs"/>
              </a:rPr>
              <a:t>Newsweek</a:t>
            </a:r>
            <a:r>
              <a:rPr lang="en-US" sz="1200" b="0" i="0" u="none" strike="noStrike" kern="1200" dirty="0">
                <a:solidFill>
                  <a:schemeClr val="tx1"/>
                </a:solidFill>
                <a:effectLst/>
                <a:latin typeface="+mn-lt"/>
                <a:ea typeface="+mn-ea"/>
                <a:cs typeface="+mn-cs"/>
              </a:rPr>
              <a:t>, </a:t>
            </a:r>
            <a:r>
              <a:rPr lang="en-US" sz="1200" b="0" i="0" u="none" strike="noStrike" kern="1200" dirty="0" err="1">
                <a:solidFill>
                  <a:schemeClr val="tx1"/>
                </a:solidFill>
                <a:effectLst/>
                <a:latin typeface="+mn-lt"/>
                <a:ea typeface="+mn-ea"/>
                <a:cs typeface="+mn-cs"/>
              </a:rPr>
              <a:t>etc</a:t>
            </a:r>
            <a:r>
              <a:rPr lang="en-US" sz="1200" b="0" i="0" u="none" strike="noStrike" kern="1200" dirty="0">
                <a:solidFill>
                  <a:schemeClr val="tx1"/>
                </a:solidFill>
                <a:effectLst/>
                <a:latin typeface="+mn-lt"/>
                <a:ea typeface="+mn-ea"/>
                <a:cs typeface="+mn-cs"/>
              </a:rPr>
              <a:t>, items that are within the EBSCO Database and fall into the purview of popular publication. </a:t>
            </a:r>
          </a:p>
          <a:p>
            <a:pPr rtl="0"/>
            <a:r>
              <a:rPr lang="en-US" sz="1200" b="0" i="0" u="none" strike="noStrike" kern="1200" dirty="0">
                <a:solidFill>
                  <a:schemeClr val="tx1"/>
                </a:solidFill>
                <a:effectLst/>
                <a:latin typeface="+mn-lt"/>
                <a:ea typeface="+mn-ea"/>
                <a:cs typeface="+mn-cs"/>
              </a:rPr>
              <a:t>Responses coded as </a:t>
            </a:r>
            <a:r>
              <a:rPr lang="en-US" sz="1200" b="1" i="0" u="none" strike="noStrike" kern="1200" dirty="0">
                <a:solidFill>
                  <a:schemeClr val="tx1"/>
                </a:solidFill>
                <a:effectLst/>
                <a:latin typeface="+mn-lt"/>
                <a:ea typeface="+mn-ea"/>
                <a:cs typeface="+mn-cs"/>
              </a:rPr>
              <a:t>rating 5 </a:t>
            </a:r>
            <a:r>
              <a:rPr lang="en-US" sz="1200" b="0" i="0" u="none" strike="noStrike" kern="1200" dirty="0">
                <a:solidFill>
                  <a:schemeClr val="tx1"/>
                </a:solidFill>
                <a:effectLst/>
                <a:latin typeface="+mn-lt"/>
                <a:ea typeface="+mn-ea"/>
                <a:cs typeface="+mn-cs"/>
              </a:rPr>
              <a:t>would be items with title words such as 'journal', 'review' or simply titles that we could recognize as scholarly</a:t>
            </a:r>
            <a:r>
              <a:rPr lang="en-US" sz="1200" b="0" i="0" u="none" strike="noStrike" kern="1200" dirty="0">
                <a:solidFill>
                  <a:schemeClr val="tx1"/>
                </a:solidFill>
                <a:effectLst/>
              </a:rPr>
              <a:t>.</a:t>
            </a:r>
          </a:p>
          <a:p>
            <a:pPr rtl="0"/>
            <a:endParaRPr lang="en-US" b="1" dirty="0" smtClean="0">
              <a:effectLst/>
            </a:endParaRPr>
          </a:p>
          <a:p>
            <a:pPr rtl="0"/>
            <a:r>
              <a:rPr lang="en-US" b="1" dirty="0" smtClean="0">
                <a:effectLst/>
              </a:rPr>
              <a:t>About </a:t>
            </a:r>
            <a:r>
              <a:rPr lang="en-US" b="1" dirty="0">
                <a:effectLst/>
              </a:rPr>
              <a:t>'probably':  </a:t>
            </a:r>
            <a:r>
              <a:rPr lang="en-US" b="0" dirty="0" smtClean="0">
                <a:effectLst/>
              </a:rPr>
              <a:t>W</a:t>
            </a:r>
            <a:r>
              <a:rPr lang="en-US" dirty="0" smtClean="0">
                <a:effectLst/>
              </a:rPr>
              <a:t>e </a:t>
            </a:r>
            <a:r>
              <a:rPr lang="en-US" dirty="0">
                <a:effectLst/>
              </a:rPr>
              <a:t>did not verify publication titles!  if it looked like a newspaper or magazine, or we recognized it, that's how we rated it. </a:t>
            </a:r>
            <a:r>
              <a:rPr lang="en-US" dirty="0" smtClean="0">
                <a:effectLst/>
              </a:rPr>
              <a:t>Likewise</a:t>
            </a:r>
            <a:r>
              <a:rPr lang="en-US" dirty="0">
                <a:effectLst/>
              </a:rPr>
              <a:t>, if it looked like a scholarly journal, that's how we rated it.</a:t>
            </a:r>
          </a:p>
          <a:p>
            <a:r>
              <a:rPr lang="en-US" dirty="0"/>
              <a:t/>
            </a:r>
            <a:br>
              <a:rPr lang="en-US" dirty="0"/>
            </a:br>
            <a:r>
              <a:rPr lang="en-US" sz="1200" b="0" i="0" u="none" strike="noStrike" kern="1200" dirty="0">
                <a:solidFill>
                  <a:schemeClr val="tx1"/>
                </a:solidFill>
                <a:effectLst/>
                <a:latin typeface="+mn-lt"/>
                <a:ea typeface="+mn-ea"/>
                <a:cs typeface="+mn-cs"/>
              </a:rPr>
              <a:t>The results in Table 4 show that 48.6% of students selected an article from a probable scholarly title and when combined with the probable newspaper, magazine or trade title category, 56.5% selected an article from a publication that fit the assignment criteria, i.e. an item from either a popular or scholarly publication. 20.9% of students wrote journal, academic article or journal entry as the title of the publication for their article. Either these students did not understand the instructions of the assignment or had trouble finding the publication information for the article within the item record in the database. </a:t>
            </a:r>
            <a:r>
              <a:rPr lang="en-US" sz="1200" b="0" i="0" u="none" strike="noStrike" kern="1200" dirty="0">
                <a:solidFill>
                  <a:schemeClr val="tx1"/>
                </a:solidFill>
                <a:effectLst/>
              </a:rPr>
              <a:t> </a:t>
            </a:r>
            <a:endParaRPr lang="en-US" dirty="0">
              <a:effectLst/>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29</a:t>
            </a:fld>
            <a:endParaRPr lang="en-US"/>
          </a:p>
        </p:txBody>
      </p:sp>
    </p:spTree>
    <p:extLst>
      <p:ext uri="{BB962C8B-B14F-4D97-AF65-F5344CB8AC3E}">
        <p14:creationId xmlns:p14="http://schemas.microsoft.com/office/powerpoint/2010/main" val="152671527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
            </a:r>
            <a:br>
              <a:rPr lang="en-US" dirty="0"/>
            </a:br>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3</a:t>
            </a:fld>
            <a:endParaRPr lang="en-US"/>
          </a:p>
        </p:txBody>
      </p:sp>
    </p:spTree>
    <p:extLst>
      <p:ext uri="{BB962C8B-B14F-4D97-AF65-F5344CB8AC3E}">
        <p14:creationId xmlns:p14="http://schemas.microsoft.com/office/powerpoint/2010/main" val="64346479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We used open-ended prompts, because we hoped to elicit more reflective responses from students.  </a:t>
            </a:r>
          </a:p>
          <a:p>
            <a:endParaRPr lang="en-US" dirty="0">
              <a:latin typeface="Calibri"/>
            </a:endParaRPr>
          </a:p>
          <a:p>
            <a:r>
              <a:rPr lang="en-US" dirty="0">
                <a:latin typeface="Calibri"/>
              </a:rPr>
              <a:t>The prompt</a:t>
            </a:r>
            <a:r>
              <a:rPr lang="en-US" baseline="0" dirty="0">
                <a:latin typeface="Calibri"/>
              </a:rPr>
              <a:t> from the original 2014 tutorial was: </a:t>
            </a:r>
          </a:p>
          <a:p>
            <a:r>
              <a:rPr lang="en-US" dirty="0"/>
              <a:t>Research is a process and it is common to change your topic completely during a search. Did you modify keywords or change your topic based on your results?</a:t>
            </a:r>
            <a:endParaRPr lang="en-US" dirty="0">
              <a:latin typeface="Calibri"/>
            </a:endParaRPr>
          </a:p>
          <a:p>
            <a:endParaRPr lang="en-US" dirty="0">
              <a:latin typeface="Calibri"/>
            </a:endParaRPr>
          </a:p>
          <a:p>
            <a:r>
              <a:rPr lang="en-US" dirty="0">
                <a:latin typeface="Calibri"/>
              </a:rPr>
              <a:t>Also, all the items we've looked at so far, were coded as single-responses -- think of them as radio buttons. </a:t>
            </a:r>
            <a:r>
              <a:rPr lang="en-US" dirty="0" smtClean="0">
                <a:latin typeface="Calibri"/>
              </a:rPr>
              <a:t>For </a:t>
            </a:r>
            <a:r>
              <a:rPr lang="en-US" dirty="0">
                <a:latin typeface="Calibri"/>
              </a:rPr>
              <a:t>most of the items that follow, all coding of responses were potentially multiple-answers -- think check boxes!</a:t>
            </a:r>
            <a:br>
              <a:rPr lang="en-US" dirty="0">
                <a:latin typeface="Calibri"/>
              </a:rPr>
            </a:br>
            <a:endParaRPr lang="en-US" dirty="0">
              <a:latin typeface="Calibri"/>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30</a:t>
            </a:fld>
            <a:endParaRPr lang="en-US"/>
          </a:p>
        </p:txBody>
      </p:sp>
    </p:spTree>
    <p:extLst>
      <p:ext uri="{BB962C8B-B14F-4D97-AF65-F5344CB8AC3E}">
        <p14:creationId xmlns:p14="http://schemas.microsoft.com/office/powerpoint/2010/main" val="74082785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latin typeface="Calibri"/>
              </a:rPr>
              <a:t>Developing the code book:  based on </a:t>
            </a:r>
            <a:r>
              <a:rPr lang="en-US" dirty="0" smtClean="0">
                <a:latin typeface="Calibri"/>
              </a:rPr>
              <a:t>the </a:t>
            </a:r>
            <a:r>
              <a:rPr lang="en-US" dirty="0">
                <a:latin typeface="Calibri"/>
              </a:rPr>
              <a:t>recommendations in Johnny Saldana's 2013 book, </a:t>
            </a:r>
            <a:r>
              <a:rPr lang="en-US" i="1" dirty="0">
                <a:latin typeface="Calibri"/>
              </a:rPr>
              <a:t>The Coding Manual for Qualitative Researchers </a:t>
            </a:r>
            <a:r>
              <a:rPr lang="en-US" dirty="0">
                <a:latin typeface="Calibri"/>
              </a:rPr>
              <a:t>, we developed the code book by doing the following:  </a:t>
            </a:r>
            <a:br>
              <a:rPr lang="en-US" dirty="0">
                <a:latin typeface="Calibri"/>
              </a:rPr>
            </a:br>
            <a:r>
              <a:rPr lang="en-US" dirty="0">
                <a:latin typeface="Calibri"/>
              </a:rPr>
              <a:t>Reading through the responses, making note of recurring subjects, phrases and comments.  Actually, we did this three times!</a:t>
            </a:r>
            <a:br>
              <a:rPr lang="en-US" dirty="0">
                <a:latin typeface="Calibri"/>
              </a:rPr>
            </a:br>
            <a:endParaRPr lang="en-US" dirty="0">
              <a:latin typeface="Calibri"/>
            </a:endParaRPr>
          </a:p>
          <a:p>
            <a:pPr marL="0" indent="0">
              <a:buFont typeface="Arial" panose="020B0604020202020204" pitchFamily="34" charset="0"/>
              <a:buNone/>
            </a:pPr>
            <a:r>
              <a:rPr lang="en-US" dirty="0">
                <a:latin typeface="Calibri"/>
              </a:rPr>
              <a:t>Trying to organize the subjects, phrases and comments into themes.  Again, we did this several times.</a:t>
            </a:r>
          </a:p>
          <a:p>
            <a:pPr marL="0" indent="0">
              <a:buFont typeface="Arial" charset="0"/>
              <a:buNone/>
            </a:pPr>
            <a:endParaRPr lang="en-US" dirty="0" smtClean="0">
              <a:latin typeface="Calibri"/>
            </a:endParaRPr>
          </a:p>
          <a:p>
            <a:pPr marL="0" indent="0">
              <a:buFont typeface="Arial" charset="0"/>
              <a:buNone/>
            </a:pPr>
            <a:r>
              <a:rPr lang="en-US" dirty="0" smtClean="0">
                <a:latin typeface="Calibri"/>
              </a:rPr>
              <a:t>We </a:t>
            </a:r>
            <a:r>
              <a:rPr lang="en-US" dirty="0">
                <a:latin typeface="Calibri"/>
              </a:rPr>
              <a:t>should have done this a fourth time, because we found redundancies and omissions when we did our final coding</a:t>
            </a:r>
            <a:r>
              <a:rPr lang="en-US" dirty="0" smtClean="0">
                <a:latin typeface="Calibri"/>
              </a:rPr>
              <a:t>.</a:t>
            </a:r>
            <a:endParaRPr lang="en-US" dirty="0" smtClean="0">
              <a:latin typeface="+mn-lt"/>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31</a:t>
            </a:fld>
            <a:endParaRPr lang="en-US"/>
          </a:p>
        </p:txBody>
      </p:sp>
    </p:spTree>
    <p:extLst>
      <p:ext uri="{BB962C8B-B14F-4D97-AF65-F5344CB8AC3E}">
        <p14:creationId xmlns:p14="http://schemas.microsoft.com/office/powerpoint/2010/main" val="254572271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latin typeface="Times New Roman"/>
                <a:cs typeface="Times New Roman"/>
              </a:rPr>
              <a:t>Coders' subjective evaluations: </a:t>
            </a:r>
            <a:endParaRPr lang="en-US" b="1" dirty="0" smtClean="0">
              <a:latin typeface="Times New Roman"/>
              <a:cs typeface="Times New Roman"/>
            </a:endParaRPr>
          </a:p>
          <a:p>
            <a:r>
              <a:rPr lang="en-US" dirty="0" smtClean="0">
                <a:latin typeface="Times New Roman"/>
                <a:cs typeface="Times New Roman"/>
              </a:rPr>
              <a:t>These </a:t>
            </a:r>
            <a:r>
              <a:rPr lang="en-US" dirty="0">
                <a:latin typeface="Times New Roman"/>
                <a:cs typeface="Times New Roman"/>
              </a:rPr>
              <a:t>were far less useful than we hoped, because we did not adequately define the codes.  The most that we can say for this item, is that Eric was the more critical coder, and Valerie’s codes are more spread out</a:t>
            </a:r>
            <a:r>
              <a:rPr lang="en-US" dirty="0" smtClean="0">
                <a:latin typeface="Times New Roman"/>
                <a:cs typeface="Times New Roman"/>
              </a:rPr>
              <a:t>.</a:t>
            </a:r>
            <a:r>
              <a:rPr lang="en-US" dirty="0">
                <a:latin typeface="Calibri"/>
                <a:cs typeface="Times New Roman"/>
              </a:rPr>
              <a:t/>
            </a:r>
            <a:br>
              <a:rPr lang="en-US" dirty="0">
                <a:latin typeface="Calibri"/>
                <a:cs typeface="Times New Roman"/>
              </a:rPr>
            </a:br>
            <a:endParaRPr lang="en-US" dirty="0">
              <a:latin typeface="Calibri"/>
              <a:cs typeface="Times New Roman"/>
            </a:endParaRPr>
          </a:p>
          <a:p>
            <a:r>
              <a:rPr lang="en-US" b="1" dirty="0"/>
              <a:t>Emotional expression:   </a:t>
            </a:r>
            <a:endParaRPr lang="en-US" dirty="0"/>
          </a:p>
          <a:p>
            <a:r>
              <a:rPr lang="en-US" dirty="0">
                <a:latin typeface="Times New Roman"/>
                <a:cs typeface="Times New Roman"/>
              </a:rPr>
              <a:t>This theme was broken into 5 codes:  n/a, anxiety, relief, more confidence, anticipation.  But there were too few responses (6 % total) to be able to analyze these as a group with statistical reliability.  Anxiety and relief/surprise were the two codes most used.</a:t>
            </a:r>
          </a:p>
          <a:p>
            <a:endParaRPr lang="en-US" dirty="0">
              <a:latin typeface="Times New Roman"/>
              <a:cs typeface="Times New Roman"/>
            </a:endParaRPr>
          </a:p>
          <a:p>
            <a:r>
              <a:rPr lang="en-US" b="1" dirty="0"/>
              <a:t>Past experience:</a:t>
            </a:r>
          </a:p>
          <a:p>
            <a:r>
              <a:rPr lang="en-US" dirty="0"/>
              <a:t>This theme also had 5 codes:  n/a, I've this all before-I know it all already; I've this before, but I still learned something; I've never seen these tools before; MU has the same databases as my HS or PL. </a:t>
            </a:r>
            <a:r>
              <a:rPr lang="en-US" dirty="0">
                <a:latin typeface="Times New Roman"/>
                <a:cs typeface="Times New Roman"/>
              </a:rPr>
              <a:t>Again, too few respondents (8% only) made a mention of their past experience with libraries to be able to analyze these responses as a group in a statistically significant way.  </a:t>
            </a:r>
            <a:br>
              <a:rPr lang="en-US" dirty="0">
                <a:latin typeface="Times New Roman"/>
                <a:cs typeface="Times New Roman"/>
              </a:rPr>
            </a:br>
            <a:endParaRPr lang="en-US" dirty="0">
              <a:latin typeface="Times New Roman"/>
              <a:cs typeface="Times New Roman"/>
            </a:endParaRPr>
          </a:p>
          <a:p>
            <a:r>
              <a:rPr lang="en-US" b="1" dirty="0">
                <a:latin typeface="Times New Roman"/>
                <a:cs typeface="Times New Roman"/>
              </a:rPr>
              <a:t>Noteworthy:  </a:t>
            </a:r>
            <a:endParaRPr lang="en-US" b="1" dirty="0" smtClean="0">
              <a:latin typeface="Times New Roman"/>
              <a:cs typeface="Times New Roman"/>
            </a:endParaRPr>
          </a:p>
          <a:p>
            <a:r>
              <a:rPr lang="en-US" dirty="0" smtClean="0">
                <a:latin typeface="Times New Roman"/>
                <a:cs typeface="Times New Roman"/>
              </a:rPr>
              <a:t>Any </a:t>
            </a:r>
            <a:r>
              <a:rPr lang="en-US" dirty="0">
                <a:latin typeface="Times New Roman"/>
                <a:cs typeface="Times New Roman"/>
              </a:rPr>
              <a:t>emotional expression or mention of past experience was voluntary on the part of the students.  We did not expressly ask for it.  </a:t>
            </a:r>
          </a:p>
          <a:p>
            <a:r>
              <a:rPr lang="en-US" dirty="0">
                <a:latin typeface="Times New Roman"/>
                <a:cs typeface="Times New Roman"/>
              </a:rPr>
              <a:t/>
            </a:r>
            <a:br>
              <a:rPr lang="en-US" dirty="0">
                <a:latin typeface="Times New Roman"/>
                <a:cs typeface="Times New Roman"/>
              </a:rPr>
            </a:br>
            <a:endParaRPr lang="en-US" dirty="0">
              <a:latin typeface="Times New Roman"/>
              <a:cs typeface="Times New Roman"/>
            </a:endParaRPr>
          </a:p>
          <a:p>
            <a:r>
              <a:rPr lang="en-US" b="1" dirty="0">
                <a:latin typeface="Calibri"/>
              </a:rPr>
              <a:t>Important:  </a:t>
            </a:r>
            <a:endParaRPr lang="en-US" b="1" dirty="0" smtClean="0">
              <a:latin typeface="Calibri"/>
            </a:endParaRPr>
          </a:p>
          <a:p>
            <a:r>
              <a:rPr lang="en-US" dirty="0" smtClean="0">
                <a:latin typeface="Calibri"/>
              </a:rPr>
              <a:t>These </a:t>
            </a:r>
            <a:r>
              <a:rPr lang="en-US" dirty="0">
                <a:latin typeface="Calibri"/>
              </a:rPr>
              <a:t>were all </a:t>
            </a:r>
            <a:r>
              <a:rPr lang="en-US" b="1" dirty="0">
                <a:latin typeface="Calibri"/>
              </a:rPr>
              <a:t>single-answer codes</a:t>
            </a:r>
            <a:r>
              <a:rPr lang="en-US" dirty="0">
                <a:latin typeface="Calibri"/>
              </a:rPr>
              <a:t>.  The next codes I'll discuss were all multiple choice-multiple, answer codes.  Think of it as radio buttons vs. check boxes</a:t>
            </a:r>
            <a:r>
              <a:rPr lang="en-US" dirty="0" smtClean="0">
                <a:latin typeface="Calibri"/>
              </a:rPr>
              <a:t>!</a:t>
            </a:r>
            <a:endParaRPr lang="en-US" dirty="0">
              <a:latin typeface="Calibri"/>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32</a:t>
            </a:fld>
            <a:endParaRPr lang="en-US"/>
          </a:p>
        </p:txBody>
      </p:sp>
    </p:spTree>
    <p:extLst>
      <p:ext uri="{BB962C8B-B14F-4D97-AF65-F5344CB8AC3E}">
        <p14:creationId xmlns:p14="http://schemas.microsoft.com/office/powerpoint/2010/main" val="339792587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Times New Roman"/>
                <a:cs typeface="Times New Roman"/>
              </a:rPr>
              <a:t>Although</a:t>
            </a:r>
            <a:r>
              <a:rPr lang="en-US" baseline="0" dirty="0">
                <a:latin typeface="Times New Roman"/>
                <a:cs typeface="Times New Roman"/>
              </a:rPr>
              <a:t> our code book had 6 different possible codes, these are the codes that we used most when coding the responses.  </a:t>
            </a:r>
            <a:br>
              <a:rPr lang="en-US" baseline="0" dirty="0">
                <a:latin typeface="Times New Roman"/>
                <a:cs typeface="Times New Roman"/>
              </a:rPr>
            </a:br>
            <a:endParaRPr lang="en-US" baseline="0" dirty="0">
              <a:latin typeface="Times New Roman"/>
              <a:cs typeface="Times New Roman"/>
            </a:endParaRPr>
          </a:p>
          <a:p>
            <a:r>
              <a:rPr lang="en-US" baseline="0" dirty="0">
                <a:latin typeface="Times New Roman"/>
                <a:cs typeface="Times New Roman"/>
              </a:rPr>
              <a:t>This gives some evidence that students are developing the knowledge practices in the IL frame "Authority is constructed and contextual".  Specifically the knowledge practice: "use research tools and indicators of authority to determine the credibility of sources".  </a:t>
            </a:r>
            <a:br>
              <a:rPr lang="en-US" baseline="0" dirty="0">
                <a:latin typeface="Times New Roman"/>
                <a:cs typeface="Times New Roman"/>
              </a:rPr>
            </a:br>
            <a:endParaRPr lang="en-US" dirty="0">
              <a:latin typeface="Times New Roman"/>
              <a:cs typeface="Times New Roman"/>
            </a:endParaRPr>
          </a:p>
          <a:p>
            <a:r>
              <a:rPr lang="en-US" dirty="0"/>
              <a:t/>
            </a:r>
            <a:br>
              <a:rPr lang="en-US" dirty="0"/>
            </a:br>
            <a:endParaRPr lang="en-US" dirty="0"/>
          </a:p>
          <a:p>
            <a:r>
              <a:rPr lang="en-US" dirty="0"/>
              <a:t/>
            </a:r>
            <a:br>
              <a:rPr lang="en-US" dirty="0"/>
            </a:br>
            <a:endParaRPr lang="en-US" dirty="0"/>
          </a:p>
          <a:p>
            <a:r>
              <a:rPr lang="en-US" dirty="0">
                <a:latin typeface="Calibri"/>
              </a:rPr>
              <a:t/>
            </a:r>
            <a:br>
              <a:rPr lang="en-US" dirty="0">
                <a:latin typeface="Calibri"/>
              </a:rPr>
            </a:br>
            <a:endParaRPr lang="en-US" dirty="0">
              <a:latin typeface="Calibri"/>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33</a:t>
            </a:fld>
            <a:endParaRPr lang="en-US"/>
          </a:p>
        </p:txBody>
      </p:sp>
    </p:spTree>
    <p:extLst>
      <p:ext uri="{BB962C8B-B14F-4D97-AF65-F5344CB8AC3E}">
        <p14:creationId xmlns:p14="http://schemas.microsoft.com/office/powerpoint/2010/main" val="428497803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For these themes, the code book ended up too detailed, too granular.  Within each theme, coders could potentially select almost all codes when</a:t>
            </a:r>
            <a:r>
              <a:rPr lang="en-US" baseline="0" dirty="0">
                <a:latin typeface="Calibri"/>
              </a:rPr>
              <a:t> describing a single </a:t>
            </a:r>
            <a:r>
              <a:rPr lang="en-US" baseline="0" dirty="0" smtClean="0">
                <a:latin typeface="Calibri"/>
              </a:rPr>
              <a:t>response. </a:t>
            </a:r>
            <a:r>
              <a:rPr lang="en-US" dirty="0" smtClean="0">
                <a:latin typeface="Calibri"/>
              </a:rPr>
              <a:t>And </a:t>
            </a:r>
            <a:r>
              <a:rPr lang="en-US" dirty="0">
                <a:latin typeface="Calibri"/>
              </a:rPr>
              <a:t>there was still duplication/overlap between</a:t>
            </a:r>
            <a:r>
              <a:rPr lang="en-US" baseline="0" dirty="0">
                <a:latin typeface="Calibri"/>
              </a:rPr>
              <a:t> </a:t>
            </a:r>
            <a:r>
              <a:rPr lang="en-US" dirty="0">
                <a:latin typeface="Calibri"/>
              </a:rPr>
              <a:t>Content items and Database searching</a:t>
            </a:r>
            <a:r>
              <a:rPr lang="en-US" baseline="0" dirty="0">
                <a:latin typeface="Calibri"/>
              </a:rPr>
              <a:t> specifics.</a:t>
            </a:r>
            <a:r>
              <a:rPr lang="en-US" dirty="0">
                <a:latin typeface="Calibri"/>
              </a:rPr>
              <a:t/>
            </a:r>
            <a:br>
              <a:rPr lang="en-US" dirty="0">
                <a:latin typeface="Calibri"/>
              </a:rPr>
            </a:br>
            <a:r>
              <a:rPr lang="en-US" dirty="0">
                <a:latin typeface="Calibri"/>
              </a:rPr>
              <a:t/>
            </a:r>
            <a:br>
              <a:rPr lang="en-US" dirty="0">
                <a:latin typeface="Calibri"/>
              </a:rPr>
            </a:br>
            <a:endParaRPr lang="en-US" dirty="0">
              <a:latin typeface="Calibri"/>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34</a:t>
            </a:fld>
            <a:endParaRPr lang="en-US"/>
          </a:p>
        </p:txBody>
      </p:sp>
    </p:spTree>
    <p:extLst>
      <p:ext uri="{BB962C8B-B14F-4D97-AF65-F5344CB8AC3E}">
        <p14:creationId xmlns:p14="http://schemas.microsoft.com/office/powerpoint/2010/main" val="18209515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aseline="0" dirty="0">
                <a:latin typeface="Times New Roman"/>
                <a:cs typeface="Times New Roman"/>
              </a:rPr>
              <a:t>Our codebook had 6 different possible codes: here they are listed in descending order.</a:t>
            </a:r>
            <a:r>
              <a:rPr lang="en-US" dirty="0"/>
              <a:t/>
            </a:r>
            <a:br>
              <a:rPr lang="en-US" dirty="0"/>
            </a:br>
            <a:endParaRPr lang="en-US" dirty="0"/>
          </a:p>
          <a:p>
            <a:r>
              <a:rPr lang="en-US" dirty="0"/>
              <a:t>Here is</a:t>
            </a:r>
            <a:r>
              <a:rPr lang="en-US" baseline="0" dirty="0"/>
              <a:t> perhaps the best evidence of students engaging in the knowledge practices of the IL Framework.  Specifically, the frame “Research as Inquiry”, and the following two knowledge practices</a:t>
            </a:r>
            <a:r>
              <a:rPr lang="en-US" baseline="0" dirty="0" smtClean="0"/>
              <a:t>:</a:t>
            </a:r>
          </a:p>
          <a:p>
            <a:endParaRPr lang="en-US" baseline="0" dirty="0" smtClean="0"/>
          </a:p>
          <a:p>
            <a:r>
              <a:rPr lang="en-US" dirty="0" smtClean="0"/>
              <a:t>* </a:t>
            </a:r>
            <a:r>
              <a:rPr lang="en-US" dirty="0"/>
              <a:t>break up questions into smaller parts </a:t>
            </a:r>
          </a:p>
          <a:p>
            <a:r>
              <a:rPr lang="en-US" dirty="0"/>
              <a:t>* revise their questions as a result of their searching </a:t>
            </a:r>
          </a:p>
          <a:p>
            <a:endParaRPr lang="en-US" dirty="0"/>
          </a:p>
          <a:p>
            <a:r>
              <a:rPr lang="en-US" dirty="0">
                <a:latin typeface="Calibri"/>
              </a:rPr>
              <a:t/>
            </a:r>
            <a:br>
              <a:rPr lang="en-US" dirty="0">
                <a:latin typeface="Calibri"/>
              </a:rPr>
            </a:br>
            <a:endParaRPr lang="en-US" dirty="0">
              <a:latin typeface="Calibri"/>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35</a:t>
            </a:fld>
            <a:endParaRPr lang="en-US"/>
          </a:p>
        </p:txBody>
      </p:sp>
    </p:spTree>
    <p:extLst>
      <p:ext uri="{BB962C8B-B14F-4D97-AF65-F5344CB8AC3E}">
        <p14:creationId xmlns:p14="http://schemas.microsoft.com/office/powerpoint/2010/main" val="139459578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Here are quotes from some student responses -- I'll give you a few minutes to actually read them</a:t>
            </a:r>
            <a:r>
              <a:rPr lang="en-US" dirty="0" smtClean="0">
                <a:latin typeface="Calibri"/>
              </a:rPr>
              <a:t>.</a:t>
            </a:r>
            <a:r>
              <a:rPr lang="en-US" dirty="0">
                <a:latin typeface="Calibri"/>
              </a:rPr>
              <a:t/>
            </a:r>
            <a:br>
              <a:rPr lang="en-US" dirty="0">
                <a:latin typeface="Calibri"/>
              </a:rPr>
            </a:br>
            <a:endParaRPr lang="en-US" dirty="0">
              <a:latin typeface="Calibri"/>
            </a:endParaRPr>
          </a:p>
          <a:p>
            <a:r>
              <a:rPr lang="en-US" dirty="0">
                <a:latin typeface="Calibri"/>
              </a:rPr>
              <a:t>The reason for highlighting them, is that they</a:t>
            </a:r>
            <a:r>
              <a:rPr lang="en-US" dirty="0">
                <a:latin typeface="Times New Roman"/>
                <a:cs typeface="Times New Roman"/>
              </a:rPr>
              <a:t> offer perhaps the best evidence of students engaging in the knowledge practices of the IL Framework.  Specifically, the frame “Research as Inquiry”, and the following two knowledge practices</a:t>
            </a:r>
            <a:r>
              <a:rPr lang="en-US" dirty="0" smtClean="0">
                <a:latin typeface="Times New Roman"/>
                <a:cs typeface="Times New Roman"/>
              </a:rPr>
              <a:t>:</a:t>
            </a:r>
            <a:r>
              <a:rPr lang="en-US" dirty="0">
                <a:latin typeface="Times New Roman"/>
                <a:cs typeface="Times New Roman"/>
              </a:rPr>
              <a:t/>
            </a:r>
            <a:br>
              <a:rPr lang="en-US" dirty="0">
                <a:latin typeface="Times New Roman"/>
                <a:cs typeface="Times New Roman"/>
              </a:rPr>
            </a:br>
            <a:endParaRPr lang="en-US" dirty="0">
              <a:latin typeface="Times New Roman"/>
              <a:cs typeface="Times New Roman"/>
            </a:endParaRPr>
          </a:p>
          <a:p>
            <a:pPr marL="171450" indent="-171450">
              <a:buFont typeface="Arial" panose="020B0604020202020204" pitchFamily="34" charset="0"/>
              <a:buChar char="•"/>
            </a:pPr>
            <a:r>
              <a:rPr lang="en-US" dirty="0">
                <a:latin typeface="Times New Roman"/>
                <a:cs typeface="Times New Roman"/>
              </a:rPr>
              <a:t>Break up questions into smaller parts</a:t>
            </a:r>
          </a:p>
          <a:p>
            <a:pPr marL="171450" indent="-171450">
              <a:buFont typeface="Arial" panose="020B0604020202020204" pitchFamily="34" charset="0"/>
              <a:buChar char="•"/>
            </a:pPr>
            <a:r>
              <a:rPr lang="en-US" dirty="0">
                <a:latin typeface="Times New Roman"/>
                <a:cs typeface="Times New Roman"/>
              </a:rPr>
              <a:t>Revise their questions as a result of their searching</a:t>
            </a:r>
          </a:p>
          <a:p>
            <a:pPr marL="171450" indent="-171450">
              <a:buFont typeface="Arial" panose="020B0604020202020204" pitchFamily="34" charset="0"/>
              <a:buChar char="•"/>
            </a:pPr>
            <a:r>
              <a:rPr lang="en-US" dirty="0">
                <a:latin typeface="Times New Roman"/>
                <a:cs typeface="Times New Roman"/>
              </a:rPr>
              <a:t>Synthesize ideas gathered from multiple </a:t>
            </a:r>
            <a:r>
              <a:rPr lang="en-US" dirty="0" smtClean="0">
                <a:latin typeface="Times New Roman"/>
                <a:cs typeface="Times New Roman"/>
              </a:rPr>
              <a:t>sources</a:t>
            </a:r>
            <a:r>
              <a:rPr lang="en-US" dirty="0">
                <a:latin typeface="Times New Roman"/>
                <a:cs typeface="Times New Roman"/>
              </a:rPr>
              <a:t/>
            </a:r>
            <a:br>
              <a:rPr lang="en-US" dirty="0">
                <a:latin typeface="Times New Roman"/>
                <a:cs typeface="Times New Roman"/>
              </a:rPr>
            </a:br>
            <a:endParaRPr lang="en-US" dirty="0">
              <a:latin typeface="Times New Roman"/>
              <a:cs typeface="Times New Roman"/>
            </a:endParaRPr>
          </a:p>
          <a:p>
            <a:r>
              <a:rPr lang="en-US" dirty="0">
                <a:latin typeface="Times New Roman"/>
                <a:cs typeface="Times New Roman"/>
              </a:rPr>
              <a:t>They are an illustration of how an open-ended prompt can sometimes elicit real reflection on the part of the student</a:t>
            </a:r>
            <a:r>
              <a:rPr lang="en-US" dirty="0" smtClean="0">
                <a:latin typeface="Times New Roman"/>
                <a:cs typeface="Times New Roman"/>
              </a:rPr>
              <a:t>.</a:t>
            </a:r>
            <a:endParaRPr lang="en-US" dirty="0">
              <a:latin typeface="Calibri"/>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36</a:t>
            </a:fld>
            <a:endParaRPr lang="en-US"/>
          </a:p>
        </p:txBody>
      </p:sp>
    </p:spTree>
    <p:extLst>
      <p:ext uri="{BB962C8B-B14F-4D97-AF65-F5344CB8AC3E}">
        <p14:creationId xmlns:p14="http://schemas.microsoft.com/office/powerpoint/2010/main" val="114583304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dirty="0">
                <a:latin typeface="Times New Roman"/>
                <a:cs typeface="Times New Roman"/>
              </a:rPr>
              <a:t>Here, we were trying to come up with a </a:t>
            </a:r>
            <a:r>
              <a:rPr lang="en-US" sz="1100" b="1" dirty="0">
                <a:latin typeface="Times New Roman"/>
                <a:cs typeface="Times New Roman"/>
              </a:rPr>
              <a:t>basic description </a:t>
            </a:r>
            <a:r>
              <a:rPr lang="en-US" sz="1100" dirty="0">
                <a:latin typeface="Times New Roman"/>
                <a:cs typeface="Times New Roman"/>
              </a:rPr>
              <a:t>of what the students wrote about.</a:t>
            </a:r>
            <a:br>
              <a:rPr lang="en-US" sz="1100" dirty="0">
                <a:latin typeface="Times New Roman"/>
                <a:cs typeface="Times New Roman"/>
              </a:rPr>
            </a:br>
            <a:endParaRPr lang="en-US" sz="1100" dirty="0">
              <a:latin typeface="Times New Roman"/>
              <a:cs typeface="Times New Roman"/>
            </a:endParaRPr>
          </a:p>
          <a:p>
            <a:r>
              <a:rPr lang="en-US" sz="1100" dirty="0">
                <a:latin typeface="Times New Roman"/>
                <a:cs typeface="Times New Roman"/>
              </a:rPr>
              <a:t>Line 1- 3:  we coded “Describes search results …” (line 1) for well over half of the responses; and we coded lines 2-3, for almost half of responses. For all three codes, students seem to have been responding quite literally to the prompt “what did you do after your initial search statement?”  </a:t>
            </a:r>
            <a:r>
              <a:rPr lang="en-US" dirty="0">
                <a:latin typeface="Calibri"/>
              </a:rPr>
              <a:t/>
            </a:r>
            <a:br>
              <a:rPr lang="en-US" dirty="0">
                <a:latin typeface="Calibri"/>
              </a:rPr>
            </a:br>
            <a:endParaRPr lang="en-US" dirty="0">
              <a:latin typeface="Calibri"/>
            </a:endParaRPr>
          </a:p>
          <a:p>
            <a:r>
              <a:rPr lang="en-US" sz="1100" dirty="0">
                <a:latin typeface="Times New Roman"/>
              </a:rPr>
              <a:t>Line 4: in 45 responses (about 25 %) we judged that students really seemed to be reflecting on what they did or learned in the tutorial.  They did more than just describe their actions, they also described some of their thought process</a:t>
            </a:r>
            <a:r>
              <a:rPr lang="en-US" sz="1100" dirty="0" smtClean="0">
                <a:latin typeface="Times New Roman"/>
              </a:rPr>
              <a:t>.</a:t>
            </a:r>
            <a:r>
              <a:rPr lang="en-US" sz="1100" dirty="0">
                <a:latin typeface="Times New Roman"/>
                <a:cs typeface="Times New Roman"/>
              </a:rPr>
              <a:t/>
            </a:r>
            <a:br>
              <a:rPr lang="en-US" sz="1100" dirty="0">
                <a:latin typeface="Times New Roman"/>
                <a:cs typeface="Times New Roman"/>
              </a:rPr>
            </a:br>
            <a:endParaRPr lang="en-US" sz="1100" dirty="0">
              <a:latin typeface="Times New Roman"/>
              <a:cs typeface="Times New Roman"/>
            </a:endParaRPr>
          </a:p>
          <a:p>
            <a:r>
              <a:rPr lang="en-US" sz="1100" dirty="0">
                <a:latin typeface="Times New Roman"/>
              </a:rPr>
              <a:t>Line 5:  another clear example of responding directly to a prompt, “what challenges did you have</a:t>
            </a:r>
            <a:r>
              <a:rPr lang="en-US" sz="1100" dirty="0" smtClean="0">
                <a:latin typeface="Times New Roman"/>
              </a:rPr>
              <a:t>?”</a:t>
            </a:r>
            <a:r>
              <a:rPr lang="en-US" sz="1100" dirty="0">
                <a:latin typeface="Times New Roman"/>
                <a:cs typeface="Times New Roman"/>
              </a:rPr>
              <a:t/>
            </a:r>
            <a:br>
              <a:rPr lang="en-US" sz="1100" dirty="0">
                <a:latin typeface="Times New Roman"/>
                <a:cs typeface="Times New Roman"/>
              </a:rPr>
            </a:br>
            <a:endParaRPr lang="en-US" sz="1100" dirty="0">
              <a:latin typeface="Times New Roman"/>
              <a:cs typeface="Times New Roman"/>
            </a:endParaRPr>
          </a:p>
          <a:p>
            <a:r>
              <a:rPr lang="en-US" sz="1100" dirty="0">
                <a:latin typeface="Times New Roman"/>
                <a:cs typeface="Times New Roman"/>
              </a:rPr>
              <a:t>Line 6: about 22 % of students actually typed in something of their subsequent searches.  This really allowed us to see the evolution of their searching</a:t>
            </a:r>
            <a:r>
              <a:rPr lang="en-US" sz="1100" dirty="0" smtClean="0">
                <a:latin typeface="Times New Roman"/>
                <a:cs typeface="Times New Roman"/>
              </a:rPr>
              <a:t>.</a:t>
            </a:r>
            <a:r>
              <a:rPr lang="en-US" sz="1100" dirty="0">
                <a:latin typeface="Times New Roman"/>
                <a:cs typeface="Times New Roman"/>
              </a:rPr>
              <a:t/>
            </a:r>
            <a:br>
              <a:rPr lang="en-US" sz="1100" dirty="0">
                <a:latin typeface="Times New Roman"/>
                <a:cs typeface="Times New Roman"/>
              </a:rPr>
            </a:br>
            <a:endParaRPr lang="en-US" sz="1100" dirty="0">
              <a:latin typeface="Times New Roman"/>
              <a:cs typeface="Times New Roman"/>
            </a:endParaRPr>
          </a:p>
          <a:p>
            <a:r>
              <a:rPr lang="en-US" b="1" dirty="0">
                <a:latin typeface="Times New Roman"/>
                <a:cs typeface="Times New Roman"/>
              </a:rPr>
              <a:t>Remaining codes (not on slide):</a:t>
            </a:r>
            <a:r>
              <a:rPr lang="en-US" dirty="0">
                <a:latin typeface="Times New Roman"/>
                <a:cs typeface="Times New Roman"/>
              </a:rPr>
              <a:t/>
            </a:r>
            <a:br>
              <a:rPr lang="en-US" dirty="0">
                <a:latin typeface="Times New Roman"/>
                <a:cs typeface="Times New Roman"/>
              </a:rPr>
            </a:br>
            <a:r>
              <a:rPr lang="en-US" dirty="0">
                <a:latin typeface="Times New Roman"/>
                <a:cs typeface="Times New Roman"/>
              </a:rPr>
              <a:t>Learned about what’s available at MU:  10 codes</a:t>
            </a:r>
            <a:br>
              <a:rPr lang="en-US" dirty="0">
                <a:latin typeface="Times New Roman"/>
                <a:cs typeface="Times New Roman"/>
              </a:rPr>
            </a:br>
            <a:r>
              <a:rPr lang="en-US" dirty="0">
                <a:latin typeface="Times New Roman"/>
                <a:cs typeface="Times New Roman"/>
              </a:rPr>
              <a:t>Described the content/subject of the article: 9 codes</a:t>
            </a:r>
            <a:br>
              <a:rPr lang="en-US" dirty="0">
                <a:latin typeface="Times New Roman"/>
                <a:cs typeface="Times New Roman"/>
              </a:rPr>
            </a:br>
            <a:r>
              <a:rPr lang="en-US" dirty="0">
                <a:latin typeface="Times New Roman"/>
                <a:cs typeface="Times New Roman"/>
              </a:rPr>
              <a:t>Commented specifically on tutorial:  6 codes</a:t>
            </a:r>
            <a:br>
              <a:rPr lang="en-US" dirty="0">
                <a:latin typeface="Times New Roman"/>
                <a:cs typeface="Times New Roman"/>
              </a:rPr>
            </a:br>
            <a:r>
              <a:rPr lang="en-US" dirty="0">
                <a:latin typeface="Times New Roman"/>
                <a:cs typeface="Times New Roman"/>
              </a:rPr>
              <a:t>Mentioned “getting help” from library/librarian:  4 </a:t>
            </a:r>
            <a:r>
              <a:rPr lang="en-US" dirty="0" smtClean="0">
                <a:latin typeface="Times New Roman"/>
                <a:cs typeface="Times New Roman"/>
              </a:rPr>
              <a:t>codes</a:t>
            </a:r>
            <a:r>
              <a:rPr lang="en-US" dirty="0">
                <a:latin typeface="Times New Roman"/>
                <a:cs typeface="Times New Roman"/>
              </a:rPr>
              <a:t/>
            </a:r>
            <a:br>
              <a:rPr lang="en-US" dirty="0">
                <a:latin typeface="Times New Roman"/>
                <a:cs typeface="Times New Roman"/>
              </a:rPr>
            </a:br>
            <a:endParaRPr lang="en-US" dirty="0">
              <a:latin typeface="Times New Roman"/>
              <a:cs typeface="Times New Roman"/>
            </a:endParaRPr>
          </a:p>
          <a:p>
            <a:r>
              <a:rPr lang="en-US" b="1" dirty="0">
                <a:latin typeface="Times New Roman"/>
                <a:cs typeface="Times New Roman"/>
              </a:rPr>
              <a:t>IL Framework:</a:t>
            </a:r>
          </a:p>
          <a:p>
            <a:r>
              <a:rPr lang="en-US" dirty="0">
                <a:latin typeface="Times New Roman"/>
                <a:cs typeface="Times New Roman"/>
              </a:rPr>
              <a:t>These</a:t>
            </a:r>
            <a:r>
              <a:rPr lang="en-US" b="1" dirty="0">
                <a:latin typeface="Times New Roman"/>
                <a:cs typeface="Times New Roman"/>
              </a:rPr>
              <a:t> </a:t>
            </a:r>
            <a:r>
              <a:rPr lang="en-US" dirty="0">
                <a:latin typeface="Times New Roman"/>
                <a:cs typeface="Times New Roman"/>
              </a:rPr>
              <a:t>items also reflect the IL frame "Searching as strategic exploration", and provide that the students can follow the knowledge practice: "design and refine needs and search strategies as necessary, based on search results".</a:t>
            </a:r>
          </a:p>
          <a:p>
            <a:endParaRPr lang="en-US" dirty="0">
              <a:latin typeface="Times New Roman"/>
              <a:cs typeface="Times New Roman"/>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37</a:t>
            </a:fld>
            <a:endParaRPr lang="en-US"/>
          </a:p>
        </p:txBody>
      </p:sp>
    </p:spTree>
    <p:extLst>
      <p:ext uri="{BB962C8B-B14F-4D97-AF65-F5344CB8AC3E}">
        <p14:creationId xmlns:p14="http://schemas.microsoft.com/office/powerpoint/2010/main" val="419306830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latin typeface="Calibri"/>
              </a:rPr>
              <a:t>For this theme, the code book was far too detailed!  This summary table represents a total of 23 codes.  </a:t>
            </a:r>
            <a:br>
              <a:rPr lang="en-US">
                <a:latin typeface="Calibri"/>
              </a:rPr>
            </a:br>
            <a:endParaRPr lang="en-US">
              <a:latin typeface="Calibri"/>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38</a:t>
            </a:fld>
            <a:endParaRPr lang="en-US"/>
          </a:p>
        </p:txBody>
      </p:sp>
    </p:spTree>
    <p:extLst>
      <p:ext uri="{BB962C8B-B14F-4D97-AF65-F5344CB8AC3E}">
        <p14:creationId xmlns:p14="http://schemas.microsoft.com/office/powerpoint/2010/main" val="331566111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latin typeface="Calibri"/>
              </a:rPr>
              <a:t>Here are two examples of sub-topics and how we resolved the problem of excessive detail and overlap among our codes</a:t>
            </a:r>
            <a:r>
              <a:rPr lang="en-US" dirty="0" smtClean="0">
                <a:latin typeface="Calibri"/>
              </a:rPr>
              <a:t>.</a:t>
            </a:r>
          </a:p>
          <a:p>
            <a:endParaRPr lang="en-US" dirty="0">
              <a:latin typeface="Calibri"/>
            </a:endParaRPr>
          </a:p>
          <a:p>
            <a:pPr marL="171450" indent="-171450">
              <a:buFont typeface="Arial" panose="020B0604020202020204" pitchFamily="34" charset="0"/>
              <a:buChar char="•"/>
            </a:pPr>
            <a:r>
              <a:rPr lang="en-US" dirty="0">
                <a:latin typeface="Calibri"/>
              </a:rPr>
              <a:t>group the codes into sub-topics</a:t>
            </a:r>
          </a:p>
          <a:p>
            <a:pPr marL="171450" indent="-171450">
              <a:buFont typeface="Arial" panose="020B0604020202020204" pitchFamily="34" charset="0"/>
              <a:buChar char="•"/>
            </a:pPr>
            <a:r>
              <a:rPr lang="en-US" dirty="0">
                <a:latin typeface="Calibri"/>
              </a:rPr>
              <a:t>count the number of unique responses that we coded for any code within the sub-topic</a:t>
            </a:r>
          </a:p>
          <a:p>
            <a:pPr marL="171450" indent="-171450">
              <a:buFont typeface="Arial" panose="020B0604020202020204" pitchFamily="34" charset="0"/>
              <a:buChar char="•"/>
            </a:pPr>
            <a:r>
              <a:rPr lang="en-US" dirty="0">
                <a:latin typeface="Calibri"/>
              </a:rPr>
              <a:t>calculate percentage based on that number out of 177 (the total # of </a:t>
            </a:r>
            <a:r>
              <a:rPr lang="en-US" dirty="0" smtClean="0">
                <a:latin typeface="Calibri"/>
              </a:rPr>
              <a:t>responses)</a:t>
            </a:r>
            <a:br>
              <a:rPr lang="en-US" dirty="0" smtClean="0">
                <a:latin typeface="Calibri"/>
              </a:rPr>
            </a:br>
            <a:endParaRPr lang="en-US" dirty="0">
              <a:latin typeface="Calibri"/>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39</a:t>
            </a:fld>
            <a:endParaRPr lang="en-US"/>
          </a:p>
        </p:txBody>
      </p:sp>
    </p:spTree>
    <p:extLst>
      <p:ext uri="{BB962C8B-B14F-4D97-AF65-F5344CB8AC3E}">
        <p14:creationId xmlns:p14="http://schemas.microsoft.com/office/powerpoint/2010/main" val="8951889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rPr>
              <a:t>The instruction efforts we will talk about today took place as part of Marquette’s First Year English (FYE) program. </a:t>
            </a:r>
            <a:r>
              <a:rPr lang="en-US" sz="1200" kern="1200" dirty="0">
                <a:solidFill>
                  <a:schemeClr val="tx1"/>
                </a:solidFill>
                <a:effectLst/>
                <a:latin typeface="+mn-lt"/>
                <a:ea typeface="+mn-ea"/>
                <a:cs typeface="+mn-cs"/>
              </a:rPr>
              <a:t>The collaboration between the Marquette University English Department and the Libraries goes back at least to 1980.  </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 </a:t>
            </a:r>
            <a:r>
              <a:rPr lang="en-US" sz="1200" kern="1200" dirty="0">
                <a:solidFill>
                  <a:schemeClr val="tx1"/>
                </a:solidFill>
                <a:effectLst/>
                <a:latin typeface="+mn-lt"/>
                <a:ea typeface="+mn-ea"/>
                <a:cs typeface="+mn-cs"/>
              </a:rPr>
              <a:t>nature of the collaboration has varied, but until recent years entailed mostly traditional one-shot instruction and scavenger hunts</a:t>
            </a:r>
            <a:r>
              <a:rPr lang="en-US" sz="1200" kern="1200" dirty="0">
                <a:solidFill>
                  <a:schemeClr val="tx1"/>
                </a:solidFill>
                <a:effectLst/>
              </a:rPr>
              <a:t>.</a:t>
            </a:r>
            <a:r>
              <a:rPr lang="en-US" baseline="0" dirty="0"/>
              <a:t> FYE is t</a:t>
            </a:r>
            <a:r>
              <a:rPr lang="en-US" sz="1200" kern="1200" dirty="0">
                <a:solidFill>
                  <a:schemeClr val="tx1"/>
                </a:solidFill>
                <a:effectLst/>
                <a:latin typeface="+mn-lt"/>
                <a:ea typeface="+mn-ea"/>
                <a:cs typeface="+mn-cs"/>
              </a:rPr>
              <a:t>aken by almost all incoming freshmen, to give you a</a:t>
            </a:r>
            <a:r>
              <a:rPr lang="en-US" sz="1200" kern="1200" baseline="0" dirty="0">
                <a:solidFill>
                  <a:schemeClr val="tx1"/>
                </a:solidFill>
                <a:effectLst/>
                <a:latin typeface="+mn-lt"/>
                <a:ea typeface="+mn-ea"/>
                <a:cs typeface="+mn-cs"/>
              </a:rPr>
              <a:t> sense of the program’s size</a:t>
            </a:r>
            <a:r>
              <a:rPr lang="en-US" sz="1200" kern="1200" dirty="0">
                <a:solidFill>
                  <a:schemeClr val="tx1"/>
                </a:solidFill>
                <a:effectLst/>
                <a:latin typeface="+mn-lt"/>
                <a:ea typeface="+mn-ea"/>
                <a:cs typeface="+mn-cs"/>
              </a:rPr>
              <a:t>, in Fall of </a:t>
            </a:r>
            <a:r>
              <a:rPr lang="en-US" sz="1200" kern="1200" dirty="0" smtClean="0">
                <a:solidFill>
                  <a:schemeClr val="tx1"/>
                </a:solidFill>
                <a:effectLst/>
                <a:latin typeface="+mn-lt"/>
                <a:ea typeface="+mn-ea"/>
                <a:cs typeface="+mn-cs"/>
              </a:rPr>
              <a:t>2015, </a:t>
            </a:r>
            <a:r>
              <a:rPr lang="en-US" sz="1200" kern="1200" dirty="0">
                <a:solidFill>
                  <a:schemeClr val="tx1"/>
                </a:solidFill>
                <a:effectLst/>
                <a:latin typeface="+mn-lt"/>
                <a:ea typeface="+mn-ea"/>
                <a:cs typeface="+mn-cs"/>
              </a:rPr>
              <a:t>Marquette’s Freshmen enrollment was 1,989 and 1,580 of those students took FYE. </a:t>
            </a:r>
            <a:endParaRPr lang="en-US" sz="1200" kern="1200" dirty="0" smtClean="0">
              <a:solidFill>
                <a:schemeClr val="tx1"/>
              </a:solidFill>
              <a:effectLst/>
              <a:latin typeface="+mn-lt"/>
              <a:ea typeface="+mn-ea"/>
              <a:cs typeface="+mn-cs"/>
            </a:endParaRPr>
          </a:p>
          <a:p>
            <a:endParaRPr lang="en-US" sz="1200" kern="1200" dirty="0" smtClean="0">
              <a:solidFill>
                <a:schemeClr val="tx1"/>
              </a:solidFill>
              <a:effectLst/>
              <a:latin typeface="+mn-lt"/>
              <a:ea typeface="+mn-ea"/>
              <a:cs typeface="+mn-cs"/>
            </a:endParaRPr>
          </a:p>
          <a:p>
            <a:r>
              <a:rPr lang="en-US" sz="1200" kern="1200" dirty="0" smtClean="0">
                <a:solidFill>
                  <a:schemeClr val="tx1"/>
                </a:solidFill>
                <a:effectLst/>
                <a:latin typeface="+mn-lt"/>
                <a:ea typeface="+mn-ea"/>
                <a:cs typeface="+mn-cs"/>
              </a:rPr>
              <a:t>There </a:t>
            </a:r>
            <a:r>
              <a:rPr lang="en-US" sz="1200" kern="1200" dirty="0">
                <a:solidFill>
                  <a:schemeClr val="tx1"/>
                </a:solidFill>
                <a:effectLst/>
                <a:latin typeface="+mn-lt"/>
                <a:ea typeface="+mn-ea"/>
                <a:cs typeface="+mn-cs"/>
              </a:rPr>
              <a:t>were a total of 81 sections of FYE this past fall and it is by far the biggest instruction client for the library. It is also an opportunity for the library to connect with students and show them the value of the library and its resources.</a:t>
            </a:r>
            <a:r>
              <a:rPr lang="en-US" dirty="0">
                <a:effectLst/>
              </a:rPr>
              <a:t> </a:t>
            </a:r>
            <a:r>
              <a:rPr lang="en-US" dirty="0">
                <a:effectLst/>
                <a:latin typeface="Calibri"/>
              </a:rPr>
              <a:t/>
            </a:r>
            <a:br>
              <a:rPr lang="en-US" dirty="0">
                <a:effectLst/>
                <a:latin typeface="Calibri"/>
              </a:rPr>
            </a:br>
            <a:endParaRPr lang="en-US" dirty="0">
              <a:effectLst/>
              <a:latin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course provides students their first exposure to academic research and academic writing and is taught mostly by English graduate students. </a:t>
            </a:r>
            <a:br>
              <a:rPr lang="en-US" sz="1200" kern="1200" dirty="0">
                <a:solidFill>
                  <a:schemeClr val="tx1"/>
                </a:solidFill>
                <a:effectLst/>
                <a:latin typeface="+mn-lt"/>
                <a:ea typeface="+mn-ea"/>
                <a:cs typeface="+mn-cs"/>
              </a:rPr>
            </a:br>
            <a:endParaRPr lang="en-US" sz="1200" kern="1200" dirty="0" smtClean="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100" kern="1200" baseline="0" dirty="0" smtClean="0">
                <a:solidFill>
                  <a:schemeClr val="tx1"/>
                </a:solidFill>
                <a:effectLst/>
                <a:latin typeface="+mn-lt"/>
                <a:cs typeface="Times New Roman"/>
              </a:rPr>
              <a:t>In </a:t>
            </a:r>
            <a:r>
              <a:rPr lang="en-US" sz="1100" kern="1200" baseline="0" dirty="0">
                <a:solidFill>
                  <a:schemeClr val="tx1"/>
                </a:solidFill>
                <a:effectLst/>
                <a:latin typeface="+mn-lt"/>
                <a:cs typeface="Times New Roman"/>
              </a:rPr>
              <a:t>2013, this collaboration began a new phase, with the incorporation of online information literacy modules developed by the libraries. </a:t>
            </a:r>
          </a:p>
        </p:txBody>
      </p:sp>
      <p:sp>
        <p:nvSpPr>
          <p:cNvPr id="4" name="Slide Number Placeholder 3"/>
          <p:cNvSpPr>
            <a:spLocks noGrp="1"/>
          </p:cNvSpPr>
          <p:nvPr>
            <p:ph type="sldNum" sz="quarter" idx="10"/>
          </p:nvPr>
        </p:nvSpPr>
        <p:spPr/>
        <p:txBody>
          <a:bodyPr/>
          <a:lstStyle/>
          <a:p>
            <a:fld id="{F96369D6-9F3B-A041-9A5E-7FC748E6FE5E}" type="slidenum">
              <a:rPr lang="en-US" smtClean="0"/>
              <a:t>4</a:t>
            </a:fld>
            <a:endParaRPr lang="en-US"/>
          </a:p>
        </p:txBody>
      </p:sp>
    </p:spTree>
    <p:extLst>
      <p:ext uri="{BB962C8B-B14F-4D97-AF65-F5344CB8AC3E}">
        <p14:creationId xmlns:p14="http://schemas.microsoft.com/office/powerpoint/2010/main" val="643464796"/>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1" dirty="0"/>
              <a:t>Open-ended prompts:  </a:t>
            </a:r>
            <a:r>
              <a:rPr lang="en-US" dirty="0"/>
              <a:t>did yield more interesting material, with some evidence of student understanding.  I'd like to better map some of hte responses to teh new IL framework.  </a:t>
            </a:r>
            <a:r>
              <a:rPr lang="en-US" dirty="0">
                <a:latin typeface="Calibri"/>
              </a:rPr>
              <a:t/>
            </a:r>
            <a:br>
              <a:rPr lang="en-US" dirty="0">
                <a:latin typeface="Calibri"/>
              </a:rPr>
            </a:br>
            <a:endParaRPr lang="en-US" dirty="0">
              <a:latin typeface="Calibri"/>
            </a:endParaRPr>
          </a:p>
          <a:p>
            <a:r>
              <a:rPr lang="en-US" dirty="0" smtClean="0">
                <a:latin typeface="+mn-lt"/>
              </a:rPr>
              <a:t>The </a:t>
            </a:r>
            <a:r>
              <a:rPr lang="en-US" dirty="0">
                <a:latin typeface="+mn-lt"/>
              </a:rPr>
              <a:t>prompt</a:t>
            </a:r>
            <a:r>
              <a:rPr lang="en-US" baseline="0" dirty="0">
                <a:latin typeface="+mn-lt"/>
              </a:rPr>
              <a:t> from the original 2014 tutorial was: </a:t>
            </a:r>
          </a:p>
          <a:p>
            <a:r>
              <a:rPr lang="en-US" dirty="0"/>
              <a:t>Research is a process and it is common to change your topic completely during a search. Did you modify keywords or change your topic based on your results?</a:t>
            </a:r>
          </a:p>
          <a:p>
            <a:endParaRPr lang="en-US" dirty="0">
              <a:latin typeface="Calibri"/>
            </a:endParaRPr>
          </a:p>
          <a:p>
            <a:r>
              <a:rPr lang="en-US" dirty="0"/>
              <a:t>But still, most students wrote in answer to the first two questions, the more concrete questions, that ask "what did you do?"  Only 29% wrote in answer to the third question, "what did you learn about the research process?" question. </a:t>
            </a:r>
          </a:p>
          <a:p>
            <a:endParaRPr lang="en-US" b="1" dirty="0">
              <a:latin typeface="Calibri"/>
            </a:endParaRPr>
          </a:p>
          <a:p>
            <a:r>
              <a:rPr lang="en-US" b="1" dirty="0"/>
              <a:t>Challenge / Question: </a:t>
            </a:r>
            <a:endParaRPr lang="en-US" b="1" dirty="0" smtClean="0"/>
          </a:p>
          <a:p>
            <a:r>
              <a:rPr lang="en-US" dirty="0" smtClean="0"/>
              <a:t>how </a:t>
            </a:r>
            <a:r>
              <a:rPr lang="en-US" dirty="0"/>
              <a:t>could we re-phrase the prompts to try to get more studnets to respond about their research process?</a:t>
            </a:r>
          </a:p>
          <a:p>
            <a:endParaRPr lang="en-US" b="1" dirty="0" smtClean="0"/>
          </a:p>
          <a:p>
            <a:r>
              <a:rPr lang="en-US" b="1" dirty="0" smtClean="0"/>
              <a:t>Compliance:</a:t>
            </a:r>
          </a:p>
          <a:p>
            <a:r>
              <a:rPr lang="en-US" dirty="0" smtClean="0"/>
              <a:t>more </a:t>
            </a:r>
            <a:r>
              <a:rPr lang="en-US" dirty="0"/>
              <a:t>'friend-raising' needed to persuade faculty/instructors to assign the tutorial and give it credit.  Impediment to that is teh clunkiness of SCORM ...</a:t>
            </a:r>
          </a:p>
          <a:p>
            <a:endParaRPr lang="en-US" b="1" dirty="0" smtClean="0"/>
          </a:p>
          <a:p>
            <a:r>
              <a:rPr lang="en-US" b="1" dirty="0" smtClean="0"/>
              <a:t>Student </a:t>
            </a:r>
            <a:r>
              <a:rPr lang="en-US" b="1" dirty="0"/>
              <a:t>recognition of citation parts/elements: </a:t>
            </a:r>
            <a:endParaRPr lang="en-US" b="1" dirty="0" smtClean="0"/>
          </a:p>
          <a:p>
            <a:r>
              <a:rPr lang="en-US" dirty="0" smtClean="0"/>
              <a:t>it's </a:t>
            </a:r>
            <a:r>
              <a:rPr lang="en-US" dirty="0"/>
              <a:t>interesting to see this in quantitative terms.  But for the 20 % having problems, we cannot know with certainty at this point if the problem is with their understanding of citation elements, or with our </a:t>
            </a:r>
            <a:r>
              <a:rPr lang="en-US" dirty="0" smtClean="0"/>
              <a:t>instructions.</a:t>
            </a:r>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40</a:t>
            </a:fld>
            <a:endParaRPr lang="en-US"/>
          </a:p>
        </p:txBody>
      </p:sp>
    </p:spTree>
    <p:extLst>
      <p:ext uri="{BB962C8B-B14F-4D97-AF65-F5344CB8AC3E}">
        <p14:creationId xmlns:p14="http://schemas.microsoft.com/office/powerpoint/2010/main" val="208472311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latin typeface="Calibri"/>
              </a:rPr>
              <a:t>While </a:t>
            </a:r>
            <a:r>
              <a:rPr lang="en-US" dirty="0">
                <a:latin typeface="Calibri"/>
              </a:rPr>
              <a:t>the </a:t>
            </a:r>
            <a:r>
              <a:rPr lang="en-US" dirty="0" smtClean="0">
                <a:latin typeface="Calibri"/>
              </a:rPr>
              <a:t>analysis of the data from</a:t>
            </a:r>
            <a:r>
              <a:rPr lang="en-US" baseline="0" dirty="0" smtClean="0">
                <a:latin typeface="Calibri"/>
              </a:rPr>
              <a:t> the LMS</a:t>
            </a:r>
            <a:r>
              <a:rPr lang="en-US" dirty="0" smtClean="0">
                <a:latin typeface="Calibri"/>
              </a:rPr>
              <a:t> </a:t>
            </a:r>
            <a:r>
              <a:rPr lang="en-US" dirty="0">
                <a:latin typeface="Calibri"/>
              </a:rPr>
              <a:t>provided a lot of fascinating data and insight into student research, our challenges in assessing programmatically continue. This assessment was limited to only the one </a:t>
            </a:r>
            <a:r>
              <a:rPr lang="en-US" dirty="0" smtClean="0">
                <a:latin typeface="Calibri"/>
              </a:rPr>
              <a:t>tutorial -- </a:t>
            </a:r>
            <a:r>
              <a:rPr lang="en-US" dirty="0">
                <a:latin typeface="Calibri"/>
              </a:rPr>
              <a:t>which in many cases is taken before student have met with a librarian, making it difficult to ascertain if learning outcomes were taught later </a:t>
            </a:r>
            <a:r>
              <a:rPr lang="en-US" dirty="0" smtClean="0">
                <a:latin typeface="Calibri"/>
              </a:rPr>
              <a:t>on </a:t>
            </a:r>
            <a:endParaRPr lang="en-US" dirty="0">
              <a:latin typeface="Calibri"/>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41</a:t>
            </a:fld>
            <a:endParaRPr lang="en-US"/>
          </a:p>
        </p:txBody>
      </p:sp>
    </p:spTree>
    <p:extLst>
      <p:ext uri="{BB962C8B-B14F-4D97-AF65-F5344CB8AC3E}">
        <p14:creationId xmlns:p14="http://schemas.microsoft.com/office/powerpoint/2010/main" val="211161209"/>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96369D6-9F3B-A041-9A5E-7FC748E6FE5E}" type="slidenum">
              <a:rPr lang="en-US" smtClean="0"/>
              <a:t>42</a:t>
            </a:fld>
            <a:endParaRPr lang="en-US"/>
          </a:p>
        </p:txBody>
      </p:sp>
    </p:spTree>
    <p:extLst>
      <p:ext uri="{BB962C8B-B14F-4D97-AF65-F5344CB8AC3E}">
        <p14:creationId xmlns:p14="http://schemas.microsoft.com/office/powerpoint/2010/main" val="3289572645"/>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96369D6-9F3B-A041-9A5E-7FC748E6FE5E}" type="slidenum">
              <a:rPr lang="en-US" smtClean="0"/>
              <a:t>43</a:t>
            </a:fld>
            <a:endParaRPr lang="en-US"/>
          </a:p>
        </p:txBody>
      </p:sp>
    </p:spTree>
    <p:extLst>
      <p:ext uri="{BB962C8B-B14F-4D97-AF65-F5344CB8AC3E}">
        <p14:creationId xmlns:p14="http://schemas.microsoft.com/office/powerpoint/2010/main" val="101242684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F96369D6-9F3B-A041-9A5E-7FC748E6FE5E}" type="slidenum">
              <a:rPr lang="en-US" smtClean="0"/>
              <a:t>44</a:t>
            </a:fld>
            <a:endParaRPr lang="en-US"/>
          </a:p>
        </p:txBody>
      </p:sp>
    </p:spTree>
    <p:extLst>
      <p:ext uri="{BB962C8B-B14F-4D97-AF65-F5344CB8AC3E}">
        <p14:creationId xmlns:p14="http://schemas.microsoft.com/office/powerpoint/2010/main" val="376995624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45</a:t>
            </a:fld>
            <a:endParaRPr lang="en-US"/>
          </a:p>
        </p:txBody>
      </p:sp>
    </p:spTree>
    <p:extLst>
      <p:ext uri="{BB962C8B-B14F-4D97-AF65-F5344CB8AC3E}">
        <p14:creationId xmlns:p14="http://schemas.microsoft.com/office/powerpoint/2010/main" val="1855814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kern="1200" dirty="0">
                <a:solidFill>
                  <a:schemeClr val="tx1"/>
                </a:solidFill>
                <a:effectLst/>
                <a:latin typeface="+mn-lt"/>
                <a:ea typeface="+mn-ea"/>
                <a:cs typeface="+mn-cs"/>
              </a:rPr>
              <a:t>Traditionally</a:t>
            </a:r>
            <a:r>
              <a:rPr lang="en-US" sz="1200" kern="1200" baseline="0" dirty="0">
                <a:solidFill>
                  <a:schemeClr val="tx1"/>
                </a:solidFill>
                <a:effectLst/>
                <a:latin typeface="+mn-lt"/>
                <a:ea typeface="+mn-ea"/>
                <a:cs typeface="+mn-cs"/>
              </a:rPr>
              <a:t> the signature pedagogy for the library research day has been a one-shot instruction session in which the librarian tries to fit all the information literacy instruction into either a </a:t>
            </a:r>
            <a:r>
              <a:rPr lang="en-US" sz="1200" kern="1200" dirty="0">
                <a:solidFill>
                  <a:schemeClr val="tx1"/>
                </a:solidFill>
                <a:effectLst/>
                <a:latin typeface="+mn-lt"/>
                <a:ea typeface="+mn-ea"/>
                <a:cs typeface="+mn-cs"/>
              </a:rPr>
              <a:t>50 to 75 minute class session. The one shot sessions present challenges; You can’t always cover everything students need to know, and it can be especially difficult if a librarian has an early session in the Unit before students have a topic. Also,</a:t>
            </a:r>
            <a:r>
              <a:rPr lang="en-US" sz="1200" kern="1200" baseline="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there is not a lot of librarian interaction before or after sessions.</a:t>
            </a:r>
            <a:r>
              <a:rPr lang="en-US" sz="1200" kern="1200" baseline="0" dirty="0">
                <a:solidFill>
                  <a:schemeClr val="tx1"/>
                </a:solidFill>
                <a:effectLst/>
                <a:latin typeface="+mn-lt"/>
                <a:ea typeface="+mn-ea"/>
                <a:cs typeface="+mn-cs"/>
              </a:rPr>
              <a:t> </a:t>
            </a:r>
            <a:endParaRPr lang="en-US" sz="1200" kern="1200" baseline="0" dirty="0" smtClean="0">
              <a:solidFill>
                <a:schemeClr val="tx1"/>
              </a:solidFill>
              <a:effectLst/>
              <a:latin typeface="+mn-lt"/>
              <a:ea typeface="+mn-ea"/>
              <a:cs typeface="+mn-cs"/>
            </a:endParaRPr>
          </a:p>
          <a:p>
            <a:pPr lvl="0"/>
            <a:endParaRPr lang="en-US" sz="1200" kern="1200" baseline="0" dirty="0">
              <a:solidFill>
                <a:schemeClr val="tx1"/>
              </a:solidFill>
              <a:effectLst/>
              <a:latin typeface="+mn-lt"/>
              <a:ea typeface="+mn-ea"/>
              <a:cs typeface="+mn-cs"/>
            </a:endParaRPr>
          </a:p>
          <a:p>
            <a:pPr lvl="0"/>
            <a:r>
              <a:rPr lang="en-US" sz="1200" kern="1200" baseline="0" dirty="0">
                <a:solidFill>
                  <a:schemeClr val="tx1"/>
                </a:solidFill>
                <a:effectLst/>
                <a:latin typeface="+mn-lt"/>
                <a:ea typeface="+mn-ea"/>
                <a:cs typeface="+mn-cs"/>
              </a:rPr>
              <a:t>While students may learn in a one-shot, where to find help. Getting them to come in for additional help after such short exposure to libraries and their librarian is a challenge. </a:t>
            </a:r>
            <a:endParaRPr lang="en-US" sz="1200" kern="1200" baseline="0" dirty="0">
              <a:solidFill>
                <a:schemeClr val="tx1"/>
              </a:solidFill>
              <a:effectLst/>
              <a:latin typeface="+mn-lt"/>
              <a:ea typeface="+mn-ea"/>
              <a:cs typeface="+mn-cs"/>
            </a:endParaRPr>
          </a:p>
          <a:p>
            <a:pPr lvl="0"/>
            <a:endParaRPr lang="en-US" sz="1200" kern="1200" baseline="0" dirty="0">
              <a:solidFill>
                <a:schemeClr val="tx1"/>
              </a:solidFill>
              <a:effectLst/>
              <a:latin typeface="+mn-lt"/>
              <a:ea typeface="+mn-ea"/>
              <a:cs typeface="+mn-cs"/>
            </a:endParaRPr>
          </a:p>
          <a:p>
            <a:pPr lvl="0"/>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F96369D6-9F3B-A041-9A5E-7FC748E6FE5E}" type="slidenum">
              <a:rPr lang="en-US" smtClean="0"/>
              <a:t>5</a:t>
            </a:fld>
            <a:endParaRPr lang="en-US"/>
          </a:p>
        </p:txBody>
      </p:sp>
    </p:spTree>
    <p:extLst>
      <p:ext uri="{BB962C8B-B14F-4D97-AF65-F5344CB8AC3E}">
        <p14:creationId xmlns:p14="http://schemas.microsoft.com/office/powerpoint/2010/main" val="3579020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2012</a:t>
            </a:r>
            <a:r>
              <a:rPr lang="en-US" baseline="0" dirty="0"/>
              <a:t> due to turnover in both the English Department and the Library, librarians and instructors took this opportunity to reconsider the library instruction format and implement new strategies to improve the teaching and learning of information literacy concepts in the FYE program. </a:t>
            </a:r>
            <a:endParaRPr lang="en-US" baseline="0" dirty="0" smtClean="0"/>
          </a:p>
          <a:p>
            <a:endParaRPr lang="en-US" baseline="0" dirty="0" smtClean="0"/>
          </a:p>
          <a:p>
            <a:r>
              <a:rPr lang="en-US" baseline="0" dirty="0" smtClean="0"/>
              <a:t>Some </a:t>
            </a:r>
            <a:r>
              <a:rPr lang="en-US" baseline="0" dirty="0"/>
              <a:t>of the changes included the creation of a librarian role in </a:t>
            </a:r>
            <a:r>
              <a:rPr lang="en-US" baseline="0" dirty="0" err="1"/>
              <a:t>Brightspace</a:t>
            </a:r>
            <a:r>
              <a:rPr lang="en-US" baseline="0" dirty="0"/>
              <a:t> which allowed the librarian the ability to post content, create discussion forums and review student submitted work. Previously librarians could select sections so there were times when an instructor would have a different librarian for each of their 2 sections. Assignment of librarians by instructor not sections. This intentional focus on connecting librarians with instructors and not just sections was an effort to focus on relationship-building. </a:t>
            </a:r>
            <a:endParaRPr lang="en-US" baseline="0" dirty="0" smtClean="0"/>
          </a:p>
          <a:p>
            <a:endParaRPr lang="en-US" baseline="0" dirty="0" smtClean="0"/>
          </a:p>
          <a:p>
            <a:r>
              <a:rPr lang="en-US" baseline="0" dirty="0" smtClean="0"/>
              <a:t>And </a:t>
            </a:r>
            <a:r>
              <a:rPr lang="en-US" baseline="0" dirty="0"/>
              <a:t>to provide easier access to library resources for instructors as well- as our FYE instructors either adjuncts or T.A.s-- often students themselves navigating and learning our library while simelataneously teaching these skills to new students. Another component of this was further building out our involvement in TAO-- the new Teaching Assistants Orientation. While we previously had provided them with a "preview" of what the one-shot would look like, we now facilitate a three workshop to them on information literacy, incorporating IL skills and library resources/ and e-learning modules into the classroom, and one on one planning time with their assigned librarian</a:t>
            </a:r>
            <a:r>
              <a:rPr lang="en-US" baseline="0" dirty="0" smtClean="0"/>
              <a:t>.</a:t>
            </a:r>
          </a:p>
          <a:p>
            <a:endParaRPr lang="en-US" baseline="0" dirty="0">
              <a:latin typeface="Calibri"/>
            </a:endParaRPr>
          </a:p>
          <a:p>
            <a:r>
              <a:rPr lang="en-US" baseline="0" dirty="0" smtClean="0"/>
              <a:t>Lastly, </a:t>
            </a:r>
            <a:r>
              <a:rPr lang="en-US" baseline="0" dirty="0"/>
              <a:t>we developed e-learning modules that could be incorporated into the LMS to allow for flipped instruction or homework activities that would not interfere with class time. A group of librarians mined the scholarship of teaching and learning (SOTL) literature for insights and after an initial pilot in Fall of 2013, the program was scaled up to all sections in the Fall of 2014. </a:t>
            </a:r>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6</a:t>
            </a:fld>
            <a:endParaRPr lang="en-US"/>
          </a:p>
        </p:txBody>
      </p:sp>
    </p:spTree>
    <p:extLst>
      <p:ext uri="{BB962C8B-B14F-4D97-AF65-F5344CB8AC3E}">
        <p14:creationId xmlns:p14="http://schemas.microsoft.com/office/powerpoint/2010/main" val="2696429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700" dirty="0">
                <a:latin typeface="Arial"/>
                <a:cs typeface="Arial"/>
              </a:rPr>
              <a:t>We owe much of the success of this program to our strong relationship and continued collaboration with the English department. Through instructor feedback, student assessment and librarian participation in programmatic curricular review, we have been able to develop tools that meet the needs of the broader curriculum</a:t>
            </a:r>
            <a:r>
              <a:rPr lang="en-US" sz="700" dirty="0" smtClean="0">
                <a:latin typeface="Arial"/>
                <a:cs typeface="Arial"/>
              </a:rPr>
              <a:t>.</a:t>
            </a:r>
          </a:p>
          <a:p>
            <a:r>
              <a:rPr lang="en-US" sz="700" dirty="0" smtClean="0">
                <a:latin typeface="Arial"/>
                <a:cs typeface="Arial"/>
              </a:rPr>
              <a:t> </a:t>
            </a:r>
            <a:endParaRPr lang="en-US" sz="700" dirty="0">
              <a:latin typeface="Arial"/>
              <a:cs typeface="Arial"/>
            </a:endParaRPr>
          </a:p>
          <a:p>
            <a:r>
              <a:rPr lang="en-US" sz="700" dirty="0">
                <a:latin typeface="Arial"/>
                <a:cs typeface="Arial"/>
              </a:rPr>
              <a:t>What started off as a one-shot library workshop has expanded into a two-semester partnership. The First Year English (FYE) program now includes the following forms of ongoing library instruction in addition to online library modules and learning management system (LMS) integrated library support detailed previously:  </a:t>
            </a:r>
          </a:p>
          <a:p>
            <a:endParaRPr lang="en-US" sz="700" dirty="0" smtClean="0">
              <a:latin typeface="Arial"/>
              <a:cs typeface="Arial"/>
            </a:endParaRPr>
          </a:p>
          <a:p>
            <a:r>
              <a:rPr lang="en-US" sz="700" dirty="0" smtClean="0">
                <a:latin typeface="Arial"/>
                <a:cs typeface="Arial"/>
              </a:rPr>
              <a:t>A </a:t>
            </a:r>
            <a:r>
              <a:rPr lang="en-US" sz="700" dirty="0">
                <a:latin typeface="Arial"/>
                <a:cs typeface="Arial"/>
              </a:rPr>
              <a:t>"train the trainer" model for new FYE instructors. At the beginning of each fall term, new FYE instructors participate in a two-week orientation where part of this time is dedicated to library support. New instructors participate in a three-hour information literacy workshop and are allotted time to meet with their class librarian. Librarians partnered with new instructors are encouraged to "reach out" through out the semester, getting together for coffee and offering resources in additional units. Librarians also attend the new instructors' weekly practicum to support the new instructors in their own pedagogical research.  </a:t>
            </a:r>
          </a:p>
          <a:p>
            <a:endParaRPr lang="en-US" sz="700" dirty="0" smtClean="0">
              <a:latin typeface="Arial"/>
              <a:cs typeface="Arial"/>
            </a:endParaRPr>
          </a:p>
          <a:p>
            <a:r>
              <a:rPr lang="en-US" sz="700" dirty="0" smtClean="0">
                <a:latin typeface="Arial"/>
                <a:cs typeface="Arial"/>
              </a:rPr>
              <a:t>Increased </a:t>
            </a:r>
            <a:r>
              <a:rPr lang="en-US" sz="700" dirty="0">
                <a:latin typeface="Arial"/>
                <a:cs typeface="Arial"/>
              </a:rPr>
              <a:t>participation in ENGL 1002. The FYE program is a two-semester curriculum, though there was previously little if any library involvement in the second semester course. In 2013, 4 of the 68 sections requested library instruction. In spring 2016, 34 of the 67 sections requested library instruction. We attribute much of this increase to our librarian-instructor matching. Instructors are matched with their librarian for the entire year (and often, across many years) in an effort to build relationships and comfort in co-teaching.</a:t>
            </a:r>
            <a:r>
              <a:rPr lang="en-US" sz="700" dirty="0">
                <a:latin typeface="Symbol"/>
                <a:cs typeface="Arial"/>
              </a:rPr>
              <a:t> </a:t>
            </a:r>
            <a:r>
              <a:rPr lang="en-US" sz="700" dirty="0">
                <a:latin typeface="Symbol"/>
                <a:cs typeface="Times New Roman"/>
              </a:rPr>
              <a:t> </a:t>
            </a:r>
          </a:p>
          <a:p>
            <a:endParaRPr lang="en-US" dirty="0" smtClean="0"/>
          </a:p>
          <a:p>
            <a:r>
              <a:rPr lang="en-US" dirty="0" smtClean="0"/>
              <a:t>Increase </a:t>
            </a:r>
            <a:r>
              <a:rPr lang="en-US" dirty="0"/>
              <a:t>in sections that have multiple class days with their class designated librarian. In the past two fall terms, around 16% to 20% of all sections involved their librarians in class days outside the prescribed (mandatory) "research day."</a:t>
            </a:r>
          </a:p>
        </p:txBody>
      </p:sp>
      <p:sp>
        <p:nvSpPr>
          <p:cNvPr id="4" name="Slide Number Placeholder 3"/>
          <p:cNvSpPr>
            <a:spLocks noGrp="1"/>
          </p:cNvSpPr>
          <p:nvPr>
            <p:ph type="sldNum" sz="quarter" idx="10"/>
          </p:nvPr>
        </p:nvSpPr>
        <p:spPr/>
        <p:txBody>
          <a:bodyPr/>
          <a:lstStyle/>
          <a:p>
            <a:fld id="{F96369D6-9F3B-A041-9A5E-7FC748E6FE5E}" type="slidenum">
              <a:rPr lang="en-US" smtClean="0"/>
              <a:t>7</a:t>
            </a:fld>
            <a:endParaRPr lang="en-US"/>
          </a:p>
        </p:txBody>
      </p:sp>
    </p:spTree>
    <p:extLst>
      <p:ext uri="{BB962C8B-B14F-4D97-AF65-F5344CB8AC3E}">
        <p14:creationId xmlns:p14="http://schemas.microsoft.com/office/powerpoint/2010/main" val="271965952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In developing the </a:t>
            </a:r>
            <a:r>
              <a:rPr lang="en-US" sz="1200" kern="1200" dirty="0" smtClean="0">
                <a:solidFill>
                  <a:schemeClr val="tx1"/>
                </a:solidFill>
                <a:effectLst/>
                <a:latin typeface="+mn-lt"/>
                <a:ea typeface="+mn-ea"/>
                <a:cs typeface="+mn-cs"/>
              </a:rPr>
              <a:t>online tutorials for </a:t>
            </a:r>
            <a:r>
              <a:rPr lang="en-US" sz="1200" kern="1200" dirty="0">
                <a:solidFill>
                  <a:schemeClr val="tx1"/>
                </a:solidFill>
                <a:effectLst/>
                <a:latin typeface="+mn-lt"/>
                <a:ea typeface="+mn-ea"/>
                <a:cs typeface="+mn-cs"/>
              </a:rPr>
              <a:t>the</a:t>
            </a:r>
            <a:r>
              <a:rPr lang="en-US" sz="1200" kern="1200" baseline="0" dirty="0">
                <a:solidFill>
                  <a:schemeClr val="tx1"/>
                </a:solidFill>
                <a:effectLst/>
                <a:latin typeface="+mn-lt"/>
                <a:ea typeface="+mn-ea"/>
                <a:cs typeface="+mn-cs"/>
              </a:rPr>
              <a:t> FYE program, a team of librarians focused on “threshold concepts”, which Meyer and Land (2003) describe as “core concepts that once understood, transform perception of a given subject.” So for example the ability narrow a research topic, to find appropriate sources for your topic and the ability to correctly cite your sources. </a:t>
            </a:r>
            <a:endParaRPr lang="en-US" sz="1200" kern="1200" baseline="0" dirty="0" smtClean="0">
              <a:solidFill>
                <a:schemeClr val="tx1"/>
              </a:solidFill>
              <a:effectLst/>
              <a:latin typeface="+mn-lt"/>
              <a:ea typeface="+mn-ea"/>
              <a:cs typeface="+mn-cs"/>
            </a:endParaRPr>
          </a:p>
          <a:p>
            <a:endParaRPr lang="en-US" sz="1200" kern="1200" baseline="0" dirty="0" smtClean="0">
              <a:solidFill>
                <a:schemeClr val="tx1"/>
              </a:solidFill>
              <a:effectLst/>
              <a:latin typeface="+mn-lt"/>
              <a:ea typeface="+mn-ea"/>
              <a:cs typeface="+mn-cs"/>
            </a:endParaRPr>
          </a:p>
          <a:p>
            <a:r>
              <a:rPr lang="en-US" sz="1200" kern="1200" baseline="0" dirty="0" smtClean="0">
                <a:solidFill>
                  <a:schemeClr val="tx1"/>
                </a:solidFill>
                <a:effectLst/>
                <a:latin typeface="+mn-lt"/>
                <a:ea typeface="+mn-ea"/>
                <a:cs typeface="+mn-cs"/>
              </a:rPr>
              <a:t>Reviewing </a:t>
            </a:r>
            <a:r>
              <a:rPr lang="en-US" sz="1200" kern="1200" baseline="0" dirty="0">
                <a:solidFill>
                  <a:schemeClr val="tx1"/>
                </a:solidFill>
                <a:effectLst/>
                <a:latin typeface="+mn-lt"/>
                <a:ea typeface="+mn-ea"/>
                <a:cs typeface="+mn-cs"/>
              </a:rPr>
              <a:t>the multimedia learning theory, the development team relied heavily on Richard Mayer’s work. Initially the team had planned to develop a kitchen sink module that covered all of these topics, but after reviewing the literature, the team decided on developing smaller, focused lessons that offered practice opportunities, explanatory feedback and gave the student control, but not a lot, was a pretty </a:t>
            </a:r>
            <a:r>
              <a:rPr lang="en-US" sz="1200" kern="1200" baseline="0" dirty="0" smtClean="0">
                <a:solidFill>
                  <a:schemeClr val="tx1"/>
                </a:solidFill>
                <a:effectLst/>
                <a:latin typeface="+mn-lt"/>
                <a:ea typeface="+mn-ea"/>
                <a:cs typeface="+mn-cs"/>
              </a:rPr>
              <a:t>good way </a:t>
            </a:r>
            <a:r>
              <a:rPr lang="en-US" sz="1200" kern="1200" baseline="0" dirty="0">
                <a:solidFill>
                  <a:schemeClr val="tx1"/>
                </a:solidFill>
                <a:effectLst/>
                <a:latin typeface="+mn-lt"/>
                <a:ea typeface="+mn-ea"/>
                <a:cs typeface="+mn-cs"/>
              </a:rPr>
              <a:t>to </a:t>
            </a:r>
            <a:r>
              <a:rPr lang="en-US" sz="1200" kern="1200" baseline="0" dirty="0" smtClean="0">
                <a:solidFill>
                  <a:schemeClr val="tx1"/>
                </a:solidFill>
                <a:effectLst/>
                <a:latin typeface="+mn-lt"/>
                <a:ea typeface="+mn-ea"/>
                <a:cs typeface="+mn-cs"/>
              </a:rPr>
              <a:t>go</a:t>
            </a:r>
            <a:r>
              <a:rPr lang="en-US" sz="1200" kern="1200" baseline="0" dirty="0" smtClean="0">
                <a:solidFill>
                  <a:schemeClr val="tx1"/>
                </a:solidFill>
                <a:effectLst/>
              </a:rPr>
              <a:t>.</a:t>
            </a:r>
            <a:endParaRPr lang="en-US" sz="1200" kern="1200" baseline="0" dirty="0">
              <a:solidFill>
                <a:schemeClr val="tx1"/>
              </a:solidFill>
              <a:effectLst/>
            </a:endParaRPr>
          </a:p>
          <a:p>
            <a:endParaRPr lang="en-US" sz="1200" b="1" kern="1200" baseline="0" dirty="0">
              <a:solidFill>
                <a:schemeClr val="tx1"/>
              </a:solidFill>
              <a:effectLst/>
            </a:endParaRPr>
          </a:p>
          <a:p>
            <a:r>
              <a:rPr lang="en-US" sz="1200" b="1" kern="1200" baseline="0" dirty="0" smtClean="0">
                <a:solidFill>
                  <a:schemeClr val="tx1"/>
                </a:solidFill>
                <a:effectLst/>
              </a:rPr>
              <a:t>Improvements </a:t>
            </a:r>
            <a:r>
              <a:rPr lang="en-US" sz="1200" b="1" kern="1200" baseline="0" dirty="0">
                <a:solidFill>
                  <a:schemeClr val="tx1"/>
                </a:solidFill>
                <a:effectLst/>
              </a:rPr>
              <a:t>were made in collaboration with instructors and TAs by way of a feedback survey in 2014. </a:t>
            </a:r>
            <a:r>
              <a:rPr lang="en-US" sz="1200" kern="1200" baseline="0" dirty="0">
                <a:solidFill>
                  <a:schemeClr val="tx1"/>
                </a:solidFill>
                <a:effectLst/>
              </a:rPr>
              <a:t/>
            </a:r>
            <a:br>
              <a:rPr lang="en-US" sz="1200" kern="1200" baseline="0" dirty="0">
                <a:solidFill>
                  <a:schemeClr val="tx1"/>
                </a:solidFill>
                <a:effectLst/>
              </a:rPr>
            </a:br>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8</a:t>
            </a:fld>
            <a:endParaRPr lang="en-US"/>
          </a:p>
        </p:txBody>
      </p:sp>
    </p:spTree>
    <p:extLst>
      <p:ext uri="{BB962C8B-B14F-4D97-AF65-F5344CB8AC3E}">
        <p14:creationId xmlns:p14="http://schemas.microsoft.com/office/powerpoint/2010/main" val="32239856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Using an iterative design process and paper prototyping,</a:t>
            </a:r>
            <a:r>
              <a:rPr lang="en-US" baseline="0" dirty="0"/>
              <a:t> the development team spent the late spring and early summer of 2014 developing and testing the 8 </a:t>
            </a:r>
            <a:r>
              <a:rPr lang="en-US" baseline="0" dirty="0" smtClean="0"/>
              <a:t>tutorials </a:t>
            </a:r>
            <a:r>
              <a:rPr lang="en-US" baseline="0" dirty="0"/>
              <a:t>using Articulate Storyline. </a:t>
            </a:r>
            <a:r>
              <a:rPr lang="en-US" baseline="0" dirty="0" smtClean="0"/>
              <a:t>These </a:t>
            </a:r>
            <a:r>
              <a:rPr lang="en-US" baseline="0" dirty="0"/>
              <a:t>8 </a:t>
            </a:r>
            <a:r>
              <a:rPr lang="en-US" baseline="0" dirty="0" smtClean="0"/>
              <a:t>tutorials </a:t>
            </a:r>
            <a:r>
              <a:rPr lang="en-US" baseline="0" dirty="0"/>
              <a:t>were then offered to FYE instructors and librarians for use in Fall instruction. Although 8 </a:t>
            </a:r>
            <a:r>
              <a:rPr lang="en-US" baseline="0" dirty="0" smtClean="0"/>
              <a:t>tutorials </a:t>
            </a:r>
            <a:r>
              <a:rPr lang="en-US" baseline="0" dirty="0"/>
              <a:t>were developed, FYE instructors were only encouraged by their librarian to use the Introduction to Academic Research </a:t>
            </a:r>
            <a:r>
              <a:rPr lang="en-US" baseline="0" dirty="0" smtClean="0"/>
              <a:t>tutorial </a:t>
            </a:r>
            <a:r>
              <a:rPr lang="en-US" baseline="0" dirty="0"/>
              <a:t>in their course. </a:t>
            </a:r>
          </a:p>
          <a:p>
            <a:endParaRPr lang="en-US" baseline="0" dirty="0"/>
          </a:p>
          <a:p>
            <a:r>
              <a:rPr lang="en-US" baseline="0" dirty="0"/>
              <a:t>To help librarians and instructors to better understand how to load the </a:t>
            </a:r>
            <a:r>
              <a:rPr lang="en-US" baseline="0" dirty="0" smtClean="0"/>
              <a:t>tutorials </a:t>
            </a:r>
            <a:r>
              <a:rPr lang="en-US" baseline="0" dirty="0"/>
              <a:t>into the LMS and what information would be captured, the development team developed a website which showed all of the </a:t>
            </a:r>
            <a:r>
              <a:rPr lang="en-US" baseline="0" dirty="0" smtClean="0"/>
              <a:t>tutorials, </a:t>
            </a:r>
            <a:r>
              <a:rPr lang="en-US" baseline="0" dirty="0"/>
              <a:t>provided links to demo versions of the </a:t>
            </a:r>
            <a:r>
              <a:rPr lang="en-US" baseline="0" dirty="0" smtClean="0"/>
              <a:t>tutorials </a:t>
            </a:r>
            <a:r>
              <a:rPr lang="en-US" baseline="0" dirty="0"/>
              <a:t>as well as instructions on how to load the </a:t>
            </a:r>
            <a:r>
              <a:rPr lang="en-US" baseline="0" dirty="0" smtClean="0"/>
              <a:t>tutorials </a:t>
            </a:r>
            <a:r>
              <a:rPr lang="en-US" baseline="0" dirty="0"/>
              <a:t>into the LMS and access and assess the </a:t>
            </a:r>
            <a:r>
              <a:rPr lang="en-US" baseline="0" dirty="0" smtClean="0"/>
              <a:t>reports </a:t>
            </a:r>
            <a:r>
              <a:rPr lang="en-US" baseline="0" dirty="0"/>
              <a:t>produced by the LMS after students completed the </a:t>
            </a:r>
            <a:r>
              <a:rPr lang="en-US" baseline="0" dirty="0" smtClean="0"/>
              <a:t>tutorials.</a:t>
            </a:r>
            <a:endParaRPr lang="en-US" dirty="0"/>
          </a:p>
        </p:txBody>
      </p:sp>
      <p:sp>
        <p:nvSpPr>
          <p:cNvPr id="4" name="Slide Number Placeholder 3"/>
          <p:cNvSpPr>
            <a:spLocks noGrp="1"/>
          </p:cNvSpPr>
          <p:nvPr>
            <p:ph type="sldNum" sz="quarter" idx="10"/>
          </p:nvPr>
        </p:nvSpPr>
        <p:spPr/>
        <p:txBody>
          <a:bodyPr/>
          <a:lstStyle/>
          <a:p>
            <a:fld id="{F96369D6-9F3B-A041-9A5E-7FC748E6FE5E}" type="slidenum">
              <a:rPr lang="en-US" smtClean="0"/>
              <a:t>9</a:t>
            </a:fld>
            <a:endParaRPr lang="en-US"/>
          </a:p>
        </p:txBody>
      </p:sp>
    </p:spTree>
    <p:extLst>
      <p:ext uri="{BB962C8B-B14F-4D97-AF65-F5344CB8AC3E}">
        <p14:creationId xmlns:p14="http://schemas.microsoft.com/office/powerpoint/2010/main" val="203887973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11496" y="2130425"/>
            <a:ext cx="7846703" cy="1470025"/>
          </a:xfrm>
        </p:spPr>
        <p:txBody>
          <a:bodyPr/>
          <a:lstStyle>
            <a:lvl1pPr>
              <a:defRPr>
                <a:solidFill>
                  <a:schemeClr val="bg1"/>
                </a:solidFill>
                <a:latin typeface="Cambria"/>
                <a:cs typeface="Cambria"/>
              </a:defRPr>
            </a:lvl1pPr>
          </a:lstStyle>
          <a:p>
            <a:r>
              <a:rPr lang="en-US"/>
              <a:t>Click to edit Master title style</a:t>
            </a:r>
          </a:p>
        </p:txBody>
      </p:sp>
      <p:sp>
        <p:nvSpPr>
          <p:cNvPr id="3" name="Subtitle 2"/>
          <p:cNvSpPr>
            <a:spLocks noGrp="1"/>
          </p:cNvSpPr>
          <p:nvPr>
            <p:ph type="subTitle" idx="1"/>
          </p:nvPr>
        </p:nvSpPr>
        <p:spPr>
          <a:xfrm>
            <a:off x="611495" y="3886200"/>
            <a:ext cx="7846703" cy="1752600"/>
          </a:xfrm>
        </p:spPr>
        <p:txBody>
          <a:bodyPr/>
          <a:lstStyle>
            <a:lvl1pPr marL="0" indent="0" algn="ctr">
              <a:buNone/>
              <a:defRPr>
                <a:solidFill>
                  <a:schemeClr val="bg1">
                    <a:lumMod val="75000"/>
                  </a:schemeClr>
                </a:solidFill>
                <a:latin typeface="Cambria"/>
                <a:cs typeface="Cambria"/>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Tree>
    <p:extLst>
      <p:ext uri="{BB962C8B-B14F-4D97-AF65-F5344CB8AC3E}">
        <p14:creationId xmlns:p14="http://schemas.microsoft.com/office/powerpoint/2010/main" val="34461608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72354577-F77D-954E-BDE5-2896A896C2CD}" type="datetimeFigureOut">
              <a:rPr lang="en-US" smtClean="0"/>
              <a:t>4/27/16</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179AC877-9E03-D044-93CF-B41BC6D6823B}" type="slidenum">
              <a:rPr lang="en-US" smtClean="0"/>
              <a:t>‹#›</a:t>
            </a:fld>
            <a:endParaRPr lang="en-US"/>
          </a:p>
        </p:txBody>
      </p:sp>
    </p:spTree>
    <p:extLst>
      <p:ext uri="{BB962C8B-B14F-4D97-AF65-F5344CB8AC3E}">
        <p14:creationId xmlns:p14="http://schemas.microsoft.com/office/powerpoint/2010/main" val="379137135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fld id="{72354577-F77D-954E-BDE5-2896A896C2CD}" type="datetimeFigureOut">
              <a:rPr lang="en-US" smtClean="0"/>
              <a:t>4/27/16</a:t>
            </a:fld>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553200" y="6356350"/>
            <a:ext cx="2133600" cy="365125"/>
          </a:xfrm>
          <a:prstGeom prst="rect">
            <a:avLst/>
          </a:prstGeom>
        </p:spPr>
        <p:txBody>
          <a:bodyPr/>
          <a:lstStyle/>
          <a:p>
            <a:fld id="{179AC877-9E03-D044-93CF-B41BC6D6823B}" type="slidenum">
              <a:rPr lang="en-US" smtClean="0"/>
              <a:t>‹#›</a:t>
            </a:fld>
            <a:endParaRPr lang="en-US"/>
          </a:p>
        </p:txBody>
      </p:sp>
    </p:spTree>
    <p:extLst>
      <p:ext uri="{BB962C8B-B14F-4D97-AF65-F5344CB8AC3E}">
        <p14:creationId xmlns:p14="http://schemas.microsoft.com/office/powerpoint/2010/main" val="234393051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4624455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1">
                    <a:lumMod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7009889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72354577-F77D-954E-BDE5-2896A896C2CD}" type="datetimeFigureOut">
              <a:rPr lang="en-US" smtClean="0"/>
              <a:t>4/27/16</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179AC877-9E03-D044-93CF-B41BC6D6823B}" type="slidenum">
              <a:rPr lang="en-US" smtClean="0"/>
              <a:t>‹#›</a:t>
            </a:fld>
            <a:endParaRPr lang="en-US"/>
          </a:p>
        </p:txBody>
      </p:sp>
    </p:spTree>
    <p:extLst>
      <p:ext uri="{BB962C8B-B14F-4D97-AF65-F5344CB8AC3E}">
        <p14:creationId xmlns:p14="http://schemas.microsoft.com/office/powerpoint/2010/main" val="88636316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fld id="{72354577-F77D-954E-BDE5-2896A896C2CD}" type="datetimeFigureOut">
              <a:rPr lang="en-US" smtClean="0"/>
              <a:t>4/27/16</a:t>
            </a:fld>
            <a:endParaRPr lang="en-US"/>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553200" y="6356350"/>
            <a:ext cx="2133600" cy="365125"/>
          </a:xfrm>
          <a:prstGeom prst="rect">
            <a:avLst/>
          </a:prstGeom>
        </p:spPr>
        <p:txBody>
          <a:bodyPr/>
          <a:lstStyle/>
          <a:p>
            <a:fld id="{179AC877-9E03-D044-93CF-B41BC6D6823B}" type="slidenum">
              <a:rPr lang="en-US" smtClean="0"/>
              <a:t>‹#›</a:t>
            </a:fld>
            <a:endParaRPr lang="en-US"/>
          </a:p>
        </p:txBody>
      </p:sp>
    </p:spTree>
    <p:extLst>
      <p:ext uri="{BB962C8B-B14F-4D97-AF65-F5344CB8AC3E}">
        <p14:creationId xmlns:p14="http://schemas.microsoft.com/office/powerpoint/2010/main" val="20885232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fld id="{72354577-F77D-954E-BDE5-2896A896C2CD}" type="datetimeFigureOut">
              <a:rPr lang="en-US" smtClean="0"/>
              <a:t>4/27/16</a:t>
            </a:fld>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553200" y="6356350"/>
            <a:ext cx="2133600" cy="365125"/>
          </a:xfrm>
          <a:prstGeom prst="rect">
            <a:avLst/>
          </a:prstGeom>
        </p:spPr>
        <p:txBody>
          <a:bodyPr/>
          <a:lstStyle/>
          <a:p>
            <a:fld id="{179AC877-9E03-D044-93CF-B41BC6D6823B}" type="slidenum">
              <a:rPr lang="en-US" smtClean="0"/>
              <a:t>‹#›</a:t>
            </a:fld>
            <a:endParaRPr lang="en-US"/>
          </a:p>
        </p:txBody>
      </p:sp>
    </p:spTree>
    <p:extLst>
      <p:ext uri="{BB962C8B-B14F-4D97-AF65-F5344CB8AC3E}">
        <p14:creationId xmlns:p14="http://schemas.microsoft.com/office/powerpoint/2010/main" val="19490088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fld id="{72354577-F77D-954E-BDE5-2896A896C2CD}" type="datetimeFigureOut">
              <a:rPr lang="en-US" smtClean="0"/>
              <a:t>4/27/16</a:t>
            </a:fld>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553200" y="6356350"/>
            <a:ext cx="2133600" cy="365125"/>
          </a:xfrm>
          <a:prstGeom prst="rect">
            <a:avLst/>
          </a:prstGeom>
        </p:spPr>
        <p:txBody>
          <a:bodyPr/>
          <a:lstStyle/>
          <a:p>
            <a:fld id="{179AC877-9E03-D044-93CF-B41BC6D6823B}" type="slidenum">
              <a:rPr lang="en-US" smtClean="0"/>
              <a:t>‹#›</a:t>
            </a:fld>
            <a:endParaRPr lang="en-US"/>
          </a:p>
        </p:txBody>
      </p:sp>
    </p:spTree>
    <p:extLst>
      <p:ext uri="{BB962C8B-B14F-4D97-AF65-F5344CB8AC3E}">
        <p14:creationId xmlns:p14="http://schemas.microsoft.com/office/powerpoint/2010/main" val="28839084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72354577-F77D-954E-BDE5-2896A896C2CD}" type="datetimeFigureOut">
              <a:rPr lang="en-US" smtClean="0"/>
              <a:t>4/27/16</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179AC877-9E03-D044-93CF-B41BC6D6823B}" type="slidenum">
              <a:rPr lang="en-US" smtClean="0"/>
              <a:t>‹#›</a:t>
            </a:fld>
            <a:endParaRPr lang="en-US"/>
          </a:p>
        </p:txBody>
      </p:sp>
    </p:spTree>
    <p:extLst>
      <p:ext uri="{BB962C8B-B14F-4D97-AF65-F5344CB8AC3E}">
        <p14:creationId xmlns:p14="http://schemas.microsoft.com/office/powerpoint/2010/main" val="2976630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fld id="{72354577-F77D-954E-BDE5-2896A896C2CD}" type="datetimeFigureOut">
              <a:rPr lang="en-US" smtClean="0"/>
              <a:t>4/27/16</a:t>
            </a:fld>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553200" y="6356350"/>
            <a:ext cx="2133600" cy="365125"/>
          </a:xfrm>
          <a:prstGeom prst="rect">
            <a:avLst/>
          </a:prstGeom>
        </p:spPr>
        <p:txBody>
          <a:bodyPr/>
          <a:lstStyle/>
          <a:p>
            <a:fld id="{179AC877-9E03-D044-93CF-B41BC6D6823B}" type="slidenum">
              <a:rPr lang="en-US" smtClean="0"/>
              <a:t>‹#›</a:t>
            </a:fld>
            <a:endParaRPr lang="en-US"/>
          </a:p>
        </p:txBody>
      </p:sp>
    </p:spTree>
    <p:extLst>
      <p:ext uri="{BB962C8B-B14F-4D97-AF65-F5344CB8AC3E}">
        <p14:creationId xmlns:p14="http://schemas.microsoft.com/office/powerpoint/2010/main" val="37963660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pic>
        <p:nvPicPr>
          <p:cNvPr id="5" name="Picture 4" descr="ML-H-B-spot_Raynor Memorial Libraries.png"/>
          <p:cNvPicPr>
            <a:picLocks noChangeAspect="1"/>
          </p:cNvPicPr>
          <p:nvPr userDrawn="1"/>
        </p:nvPicPr>
        <p:blipFill>
          <a:blip r:embed="rId14">
            <a:extLst>
              <a:ext uri="{28A0092B-C50C-407E-A947-70E740481C1C}">
                <a14:useLocalDpi xmlns:a14="http://schemas.microsoft.com/office/drawing/2010/main" val="0"/>
              </a:ext>
            </a:extLst>
          </a:blip>
          <a:stretch>
            <a:fillRect/>
          </a:stretch>
        </p:blipFill>
        <p:spPr>
          <a:xfrm>
            <a:off x="7901010" y="6431117"/>
            <a:ext cx="1210476" cy="426883"/>
          </a:xfrm>
          <a:prstGeom prst="rect">
            <a:avLst/>
          </a:prstGeom>
        </p:spPr>
      </p:pic>
    </p:spTree>
    <p:extLst>
      <p:ext uri="{BB962C8B-B14F-4D97-AF65-F5344CB8AC3E}">
        <p14:creationId xmlns:p14="http://schemas.microsoft.com/office/powerpoint/2010/main" val="3894443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457200" rtl="0" eaLnBrk="1" latinLnBrk="0" hangingPunct="1">
        <a:spcBef>
          <a:spcPct val="0"/>
        </a:spcBef>
        <a:buNone/>
        <a:defRPr sz="4400" b="1" kern="1200">
          <a:solidFill>
            <a:schemeClr val="bg1"/>
          </a:solidFill>
          <a:latin typeface="Cambria"/>
          <a:ea typeface="+mj-ea"/>
          <a:cs typeface="Cambria"/>
        </a:defRPr>
      </a:lvl1pPr>
    </p:titleStyle>
    <p:bodyStyle>
      <a:lvl1pPr marL="342900" indent="-342900" algn="l" defTabSz="457200" rtl="0" eaLnBrk="1" latinLnBrk="0" hangingPunct="1">
        <a:spcBef>
          <a:spcPts val="1368"/>
        </a:spcBef>
        <a:buClr>
          <a:srgbClr val="FDD70A"/>
        </a:buClr>
        <a:buFont typeface="Arial"/>
        <a:buChar char="•"/>
        <a:defRPr sz="3200" kern="1200">
          <a:solidFill>
            <a:schemeClr val="bg1"/>
          </a:solidFill>
          <a:latin typeface="Cambria"/>
          <a:ea typeface="+mn-ea"/>
          <a:cs typeface="Cambria"/>
        </a:defRPr>
      </a:lvl1pPr>
      <a:lvl2pPr marL="742950" indent="-285750" algn="l" defTabSz="457200" rtl="0" eaLnBrk="1" latinLnBrk="0" hangingPunct="1">
        <a:spcBef>
          <a:spcPts val="1368"/>
        </a:spcBef>
        <a:buClr>
          <a:srgbClr val="FDD70A"/>
        </a:buClr>
        <a:buFont typeface="Arial"/>
        <a:buChar char="–"/>
        <a:defRPr sz="2800" kern="1200">
          <a:solidFill>
            <a:schemeClr val="bg1">
              <a:lumMod val="75000"/>
            </a:schemeClr>
          </a:solidFill>
          <a:latin typeface="Cambria"/>
          <a:ea typeface="+mn-ea"/>
          <a:cs typeface="Cambria"/>
        </a:defRPr>
      </a:lvl2pPr>
      <a:lvl3pPr marL="1143000" indent="-228600" algn="l" defTabSz="457200" rtl="0" eaLnBrk="1" latinLnBrk="0" hangingPunct="1">
        <a:spcBef>
          <a:spcPts val="1368"/>
        </a:spcBef>
        <a:buClr>
          <a:srgbClr val="FDD70A"/>
        </a:buClr>
        <a:buFont typeface="Arial"/>
        <a:buChar char="•"/>
        <a:defRPr sz="2400" kern="1200">
          <a:solidFill>
            <a:schemeClr val="bg1">
              <a:lumMod val="75000"/>
            </a:schemeClr>
          </a:solidFill>
          <a:latin typeface="Cambria"/>
          <a:ea typeface="+mn-ea"/>
          <a:cs typeface="Cambria"/>
        </a:defRPr>
      </a:lvl3pPr>
      <a:lvl4pPr marL="1600200" indent="-228600" algn="l" defTabSz="457200" rtl="0" eaLnBrk="1" latinLnBrk="0" hangingPunct="1">
        <a:spcBef>
          <a:spcPts val="1368"/>
        </a:spcBef>
        <a:buClr>
          <a:srgbClr val="FDD70A"/>
        </a:buClr>
        <a:buFont typeface="Arial"/>
        <a:buChar char="–"/>
        <a:defRPr sz="2000" kern="1200">
          <a:solidFill>
            <a:schemeClr val="bg1">
              <a:lumMod val="75000"/>
            </a:schemeClr>
          </a:solidFill>
          <a:latin typeface="Cambria"/>
          <a:ea typeface="+mn-ea"/>
          <a:cs typeface="Cambria"/>
        </a:defRPr>
      </a:lvl4pPr>
      <a:lvl5pPr marL="2057400" indent="-228600" algn="l" defTabSz="457200" rtl="0" eaLnBrk="1" latinLnBrk="0" hangingPunct="1">
        <a:spcBef>
          <a:spcPts val="1368"/>
        </a:spcBef>
        <a:buClr>
          <a:srgbClr val="FDD70A"/>
        </a:buClr>
        <a:buFont typeface="Arial"/>
        <a:buChar char="»"/>
        <a:defRPr sz="2000" kern="1200">
          <a:solidFill>
            <a:schemeClr val="bg1">
              <a:lumMod val="75000"/>
            </a:schemeClr>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8.png"/><Relationship Id="rId4" Type="http://schemas.openxmlformats.org/officeDocument/2006/relationships/hyperlink" Target="http://marquetterml.github.io/information-literacy-modules/" TargetMode="External"/><Relationship Id="rId1" Type="http://schemas.openxmlformats.org/officeDocument/2006/relationships/slideLayout" Target="../slideLayouts/slideLayout4.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9.png"/><Relationship Id="rId5" Type="http://schemas.openxmlformats.org/officeDocument/2006/relationships/image" Target="../media/image20.png"/><Relationship Id="rId1" Type="http://schemas.openxmlformats.org/officeDocument/2006/relationships/slideLayout" Target="../slideLayouts/slideLayout6.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19.png"/><Relationship Id="rId5" Type="http://schemas.openxmlformats.org/officeDocument/2006/relationships/image" Target="../media/image21.png"/><Relationship Id="rId6" Type="http://schemas.openxmlformats.org/officeDocument/2006/relationships/image" Target="../media/image20.png"/><Relationship Id="rId1" Type="http://schemas.openxmlformats.org/officeDocument/2006/relationships/slideLayout" Target="../slideLayouts/slideLayout6.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8.xml"/><Relationship Id="rId3" Type="http://schemas.openxmlformats.org/officeDocument/2006/relationships/image" Target="../media/image2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3.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24.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6.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2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28.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4.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3.xml"/><Relationship Id="rId3" Type="http://schemas.openxmlformats.org/officeDocument/2006/relationships/image" Target="../media/image29.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4.xml"/><Relationship Id="rId3" Type="http://schemas.openxmlformats.org/officeDocument/2006/relationships/image" Target="../media/image30.png"/></Relationships>
</file>

<file path=ppt/slides/_rels/slide45.xml.rels><?xml version="1.0" encoding="UTF-8" standalone="yes"?>
<Relationships xmlns="http://schemas.openxmlformats.org/package/2006/relationships"><Relationship Id="rId3" Type="http://schemas.openxmlformats.org/officeDocument/2006/relationships/image" Target="../media/image31.png"/><Relationship Id="rId4" Type="http://schemas.openxmlformats.org/officeDocument/2006/relationships/hyperlink" Target="http://marquetterml.github.io/information-literacy-modules/" TargetMode="External"/><Relationship Id="rId1" Type="http://schemas.openxmlformats.org/officeDocument/2006/relationships/slideLayout" Target="../slideLayouts/slideLayout7.xml"/><Relationship Id="rId2" Type="http://schemas.openxmlformats.org/officeDocument/2006/relationships/notesSlide" Target="../notesSlides/notesSlide45.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6.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6.xml"/><Relationship Id="rId3" Type="http://schemas.openxmlformats.org/officeDocument/2006/relationships/image" Target="../media/image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10.jpg"/><Relationship Id="rId5" Type="http://schemas.openxmlformats.org/officeDocument/2006/relationships/image" Target="../media/image11.jpg"/><Relationship Id="rId1" Type="http://schemas.openxmlformats.org/officeDocument/2006/relationships/slideLayout" Target="../slideLayouts/slideLayout4.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4" Type="http://schemas.openxmlformats.org/officeDocument/2006/relationships/image" Target="../media/image13.png"/><Relationship Id="rId5" Type="http://schemas.openxmlformats.org/officeDocument/2006/relationships/image" Target="../media/image14.png"/><Relationship Id="rId6" Type="http://schemas.openxmlformats.org/officeDocument/2006/relationships/image" Target="../media/image15.png"/><Relationship Id="rId7" Type="http://schemas.openxmlformats.org/officeDocument/2006/relationships/image" Target="../media/image16.png"/><Relationship Id="rId8" Type="http://schemas.openxmlformats.org/officeDocument/2006/relationships/image" Target="../media/image17.png"/><Relationship Id="rId9" Type="http://schemas.openxmlformats.org/officeDocument/2006/relationships/hyperlink" Target="http://mu.edu/library/lor/first-year-english/" TargetMode="External"/><Relationship Id="rId1" Type="http://schemas.openxmlformats.org/officeDocument/2006/relationships/slideLayout" Target="../slideLayouts/slideLayout4.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ubtitle 5"/>
          <p:cNvSpPr>
            <a:spLocks noGrp="1"/>
          </p:cNvSpPr>
          <p:nvPr>
            <p:ph type="subTitle" idx="1"/>
          </p:nvPr>
        </p:nvSpPr>
        <p:spPr>
          <a:xfrm>
            <a:off x="611495" y="4197500"/>
            <a:ext cx="7846703" cy="1752600"/>
          </a:xfrm>
        </p:spPr>
        <p:txBody>
          <a:bodyPr vert="horz" lIns="91440" tIns="45720" rIns="91440" bIns="45720" rtlCol="0" anchor="t">
            <a:normAutofit/>
          </a:bodyPr>
          <a:lstStyle/>
          <a:p>
            <a:r>
              <a:rPr lang="en-US" dirty="0"/>
              <a:t>Presented by </a:t>
            </a:r>
          </a:p>
          <a:p>
            <a:r>
              <a:rPr lang="en-US" dirty="0"/>
              <a:t>Valerie Beech, Elizabeth Gibes, Eric </a:t>
            </a:r>
            <a:r>
              <a:rPr lang="en-US" dirty="0" err="1"/>
              <a:t>Kowalik</a:t>
            </a:r>
            <a:endParaRPr lang="en-US" dirty="0"/>
          </a:p>
        </p:txBody>
      </p:sp>
      <p:sp>
        <p:nvSpPr>
          <p:cNvPr id="7" name="Title 6"/>
          <p:cNvSpPr>
            <a:spLocks noGrp="1"/>
          </p:cNvSpPr>
          <p:nvPr>
            <p:ph type="ctrTitle"/>
          </p:nvPr>
        </p:nvSpPr>
        <p:spPr/>
        <p:txBody>
          <a:bodyPr>
            <a:normAutofit fontScale="90000"/>
          </a:bodyPr>
          <a:lstStyle/>
          <a:p>
            <a:r>
              <a:rPr lang="en-US" dirty="0">
                <a:latin typeface="Cambria" charset="0"/>
              </a:rPr>
              <a:t>Leveraging Articulate Storyline and an LMS to go Beyond the One-Shot IL Session</a:t>
            </a:r>
            <a:endParaRPr lang="en-US" dirty="0"/>
          </a:p>
        </p:txBody>
      </p:sp>
    </p:spTree>
    <p:extLst>
      <p:ext uri="{BB962C8B-B14F-4D97-AF65-F5344CB8AC3E}">
        <p14:creationId xmlns:p14="http://schemas.microsoft.com/office/powerpoint/2010/main" val="389567742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Fall 2015 Usage</a:t>
            </a:r>
          </a:p>
        </p:txBody>
      </p:sp>
      <p:graphicFrame>
        <p:nvGraphicFramePr>
          <p:cNvPr id="4" name="Content Placeholder 4"/>
          <p:cNvGraphicFramePr>
            <a:graphicFrameLocks noGrp="1"/>
          </p:cNvGraphicFramePr>
          <p:nvPr>
            <p:ph idx="1"/>
            <p:extLst>
              <p:ext uri="{D42A27DB-BD31-4B8C-83A1-F6EECF244321}">
                <p14:modId xmlns:p14="http://schemas.microsoft.com/office/powerpoint/2010/main" val="191463195"/>
              </p:ext>
            </p:extLst>
          </p:nvPr>
        </p:nvGraphicFramePr>
        <p:xfrm>
          <a:off x="1990123" y="1301053"/>
          <a:ext cx="5135769" cy="2072558"/>
        </p:xfrm>
        <a:graphic>
          <a:graphicData uri="http://schemas.openxmlformats.org/drawingml/2006/table">
            <a:tbl>
              <a:tblPr firstRow="1" bandRow="1">
                <a:tableStyleId>{35758FB7-9AC5-4552-8A53-C91805E547FA}</a:tableStyleId>
              </a:tblPr>
              <a:tblGrid>
                <a:gridCol w="2960376">
                  <a:extLst>
                    <a:ext uri="{9D8B030D-6E8A-4147-A177-3AD203B41FA5}">
                      <a16:colId xmlns="" xmlns:a16="http://schemas.microsoft.com/office/drawing/2014/main" val="20000"/>
                    </a:ext>
                  </a:extLst>
                </a:gridCol>
                <a:gridCol w="2175393">
                  <a:extLst>
                    <a:ext uri="{9D8B030D-6E8A-4147-A177-3AD203B41FA5}">
                      <a16:colId xmlns="" xmlns:a16="http://schemas.microsoft.com/office/drawing/2014/main" val="20001"/>
                    </a:ext>
                  </a:extLst>
                </a:gridCol>
              </a:tblGrid>
              <a:tr h="419924">
                <a:tc gridSpan="2">
                  <a:txBody>
                    <a:bodyPr/>
                    <a:lstStyle/>
                    <a:p>
                      <a:pPr algn="ctr"/>
                      <a:r>
                        <a:rPr lang="en-US" sz="2400" b="1" dirty="0">
                          <a:solidFill>
                            <a:srgbClr val="FFFFFF"/>
                          </a:solidFill>
                        </a:rPr>
                        <a:t>Section Usage </a:t>
                      </a:r>
                    </a:p>
                    <a:p>
                      <a:pPr algn="ctr"/>
                      <a:r>
                        <a:rPr lang="en-US" sz="2400" b="0" dirty="0">
                          <a:solidFill>
                            <a:srgbClr val="FFFFFF"/>
                          </a:solidFill>
                        </a:rPr>
                        <a:t>(Intro to Academic Research)</a:t>
                      </a:r>
                    </a:p>
                  </a:txBody>
                  <a:tcPr marL="81267" marR="81267" marT="40633" marB="40633"/>
                </a:tc>
                <a:tc hMerge="1">
                  <a:txBody>
                    <a:bodyPr/>
                    <a:lstStyle/>
                    <a:p>
                      <a:pPr algn="r"/>
                      <a:endParaRPr lang="en-US" sz="1800" b="1" dirty="0">
                        <a:solidFill>
                          <a:schemeClr val="bg1"/>
                        </a:solidFill>
                      </a:endParaRPr>
                    </a:p>
                  </a:txBody>
                  <a:tcPr marL="81267" marR="81267" marT="40633" marB="40633"/>
                </a:tc>
                <a:extLst>
                  <a:ext uri="{0D108BD9-81ED-4DB2-BD59-A6C34878D82A}">
                    <a16:rowId xmlns="" xmlns:a16="http://schemas.microsoft.com/office/drawing/2014/main" val="10000"/>
                  </a:ext>
                </a:extLst>
              </a:tr>
              <a:tr h="41992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b="0" dirty="0">
                          <a:solidFill>
                            <a:srgbClr val="000000"/>
                          </a:solidFill>
                        </a:rPr>
                        <a:t>Sections loaded in</a:t>
                      </a:r>
                    </a:p>
                  </a:txBody>
                  <a:tcPr marL="81267" marR="81267" marT="40633" marB="40633"/>
                </a:tc>
                <a:tc>
                  <a:txBody>
                    <a:bodyPr/>
                    <a:lstStyle/>
                    <a:p>
                      <a:pPr algn="r"/>
                      <a:r>
                        <a:rPr lang="en-US" sz="2000" b="0" dirty="0">
                          <a:solidFill>
                            <a:srgbClr val="000000"/>
                          </a:solidFill>
                        </a:rPr>
                        <a:t>77 </a:t>
                      </a:r>
                      <a:r>
                        <a:rPr lang="en-US" sz="2000" b="0" baseline="0" dirty="0">
                          <a:solidFill>
                            <a:srgbClr val="000000"/>
                          </a:solidFill>
                        </a:rPr>
                        <a:t>out of 80</a:t>
                      </a:r>
                      <a:endParaRPr lang="en-US" sz="2000" b="0" dirty="0">
                        <a:solidFill>
                          <a:srgbClr val="000000"/>
                        </a:solidFill>
                      </a:endParaRPr>
                    </a:p>
                  </a:txBody>
                  <a:tcPr marL="81267" marR="81267" marT="40633" marB="40633"/>
                </a:tc>
                <a:extLst>
                  <a:ext uri="{0D108BD9-81ED-4DB2-BD59-A6C34878D82A}">
                    <a16:rowId xmlns="" xmlns:a16="http://schemas.microsoft.com/office/drawing/2014/main" val="10001"/>
                  </a:ext>
                </a:extLst>
              </a:tr>
              <a:tr h="41992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Sections that used module</a:t>
                      </a:r>
                      <a:endParaRPr lang="en-US" sz="2000" b="0" dirty="0">
                        <a:solidFill>
                          <a:srgbClr val="FFFFFF"/>
                        </a:solidFill>
                      </a:endParaRPr>
                    </a:p>
                  </a:txBody>
                  <a:tcPr marL="81267" marR="81267" marT="40633" marB="40633"/>
                </a:tc>
                <a:tc>
                  <a:txBody>
                    <a:bodyPr/>
                    <a:lstStyle/>
                    <a:p>
                      <a:pPr algn="r"/>
                      <a:r>
                        <a:rPr lang="en-US" sz="2000" dirty="0"/>
                        <a:t>33 out of 77</a:t>
                      </a:r>
                      <a:endParaRPr lang="en-US" sz="2000" b="1" dirty="0">
                        <a:solidFill>
                          <a:srgbClr val="FFFFFF"/>
                        </a:solidFill>
                      </a:endParaRPr>
                    </a:p>
                  </a:txBody>
                  <a:tcPr marL="81267" marR="81267" marT="40633" marB="40633"/>
                </a:tc>
                <a:extLst>
                  <a:ext uri="{0D108BD9-81ED-4DB2-BD59-A6C34878D82A}">
                    <a16:rowId xmlns="" xmlns:a16="http://schemas.microsoft.com/office/drawing/2014/main" val="10002"/>
                  </a:ext>
                </a:extLst>
              </a:tr>
              <a:tr h="419924">
                <a:tc>
                  <a:txBody>
                    <a:bodyPr/>
                    <a:lstStyle/>
                    <a:p>
                      <a:r>
                        <a:rPr lang="en-US" sz="2000" dirty="0"/>
                        <a:t>Usage rate of module</a:t>
                      </a:r>
                      <a:endParaRPr lang="en-US" sz="2000" dirty="0">
                        <a:solidFill>
                          <a:srgbClr val="FFFFFF"/>
                        </a:solidFill>
                      </a:endParaRPr>
                    </a:p>
                  </a:txBody>
                  <a:tcPr marL="81267" marR="81267" marT="40633" marB="40633"/>
                </a:tc>
                <a:tc>
                  <a:txBody>
                    <a:bodyPr/>
                    <a:lstStyle/>
                    <a:p>
                      <a:pPr algn="r"/>
                      <a:r>
                        <a:rPr lang="en-US" sz="2000" dirty="0"/>
                        <a:t>42.86%</a:t>
                      </a:r>
                      <a:endParaRPr lang="en-US" sz="2000" b="1" dirty="0">
                        <a:solidFill>
                          <a:srgbClr val="FFFFFF"/>
                        </a:solidFill>
                      </a:endParaRPr>
                    </a:p>
                  </a:txBody>
                  <a:tcPr marL="81267" marR="81267" marT="40633" marB="40633"/>
                </a:tc>
                <a:extLst>
                  <a:ext uri="{0D108BD9-81ED-4DB2-BD59-A6C34878D82A}">
                    <a16:rowId xmlns="" xmlns:a16="http://schemas.microsoft.com/office/drawing/2014/main" val="10003"/>
                  </a:ext>
                </a:extLst>
              </a:tr>
            </a:tbl>
          </a:graphicData>
        </a:graphic>
      </p:graphicFrame>
      <p:graphicFrame>
        <p:nvGraphicFramePr>
          <p:cNvPr id="5" name="Content Placeholder 4"/>
          <p:cNvGraphicFramePr>
            <a:graphicFrameLocks/>
          </p:cNvGraphicFramePr>
          <p:nvPr>
            <p:extLst>
              <p:ext uri="{D42A27DB-BD31-4B8C-83A1-F6EECF244321}">
                <p14:modId xmlns:p14="http://schemas.microsoft.com/office/powerpoint/2010/main" val="1943891115"/>
              </p:ext>
            </p:extLst>
          </p:nvPr>
        </p:nvGraphicFramePr>
        <p:xfrm>
          <a:off x="1990124" y="3626314"/>
          <a:ext cx="5135768" cy="2551394"/>
        </p:xfrm>
        <a:graphic>
          <a:graphicData uri="http://schemas.openxmlformats.org/drawingml/2006/table">
            <a:tbl>
              <a:tblPr firstRow="1" bandRow="1">
                <a:tableStyleId>{35758FB7-9AC5-4552-8A53-C91805E547FA}</a:tableStyleId>
              </a:tblPr>
              <a:tblGrid>
                <a:gridCol w="2948616">
                  <a:extLst>
                    <a:ext uri="{9D8B030D-6E8A-4147-A177-3AD203B41FA5}">
                      <a16:colId xmlns="" xmlns:a16="http://schemas.microsoft.com/office/drawing/2014/main" val="20000"/>
                    </a:ext>
                  </a:extLst>
                </a:gridCol>
                <a:gridCol w="2187152">
                  <a:extLst>
                    <a:ext uri="{9D8B030D-6E8A-4147-A177-3AD203B41FA5}">
                      <a16:colId xmlns="" xmlns:a16="http://schemas.microsoft.com/office/drawing/2014/main" val="20001"/>
                    </a:ext>
                  </a:extLst>
                </a:gridCol>
              </a:tblGrid>
              <a:tr h="419924">
                <a:tc gridSpan="2">
                  <a:txBody>
                    <a:bodyPr/>
                    <a:lstStyle/>
                    <a:p>
                      <a:pPr algn="ctr"/>
                      <a:r>
                        <a:rPr lang="en-US" sz="2400" b="1" dirty="0"/>
                        <a:t>Student</a:t>
                      </a:r>
                      <a:r>
                        <a:rPr lang="en-US" sz="2400" b="1" baseline="0" dirty="0"/>
                        <a:t> Participation </a:t>
                      </a:r>
                    </a:p>
                    <a:p>
                      <a:pPr algn="ctr"/>
                      <a:r>
                        <a:rPr lang="en-US" sz="2400" b="0" baseline="0" dirty="0"/>
                        <a:t>(Intro to Academic Research)</a:t>
                      </a:r>
                      <a:endParaRPr lang="en-US" sz="2400" b="0" dirty="0"/>
                    </a:p>
                  </a:txBody>
                  <a:tcPr marL="81267" marR="81267" marT="40633" marB="40633"/>
                </a:tc>
                <a:tc hMerge="1">
                  <a:txBody>
                    <a:bodyPr/>
                    <a:lstStyle/>
                    <a:p>
                      <a:pPr algn="r"/>
                      <a:endParaRPr lang="en-US" sz="1800" b="1" dirty="0"/>
                    </a:p>
                  </a:txBody>
                  <a:tcPr marL="81267" marR="81267" marT="40633" marB="40633"/>
                </a:tc>
                <a:extLst>
                  <a:ext uri="{0D108BD9-81ED-4DB2-BD59-A6C34878D82A}">
                    <a16:rowId xmlns="" xmlns:a16="http://schemas.microsoft.com/office/drawing/2014/main" val="10000"/>
                  </a:ext>
                </a:extLst>
              </a:tr>
              <a:tr h="742942">
                <a:tc>
                  <a:txBody>
                    <a:bodyPr/>
                    <a:lstStyle/>
                    <a:p>
                      <a:r>
                        <a:rPr lang="en-US" sz="2000" dirty="0"/>
                        <a:t>Total Students in a section with a module </a:t>
                      </a:r>
                    </a:p>
                  </a:txBody>
                  <a:tcPr marL="81267" marR="81267" marT="40633" marB="40633"/>
                </a:tc>
                <a:tc>
                  <a:txBody>
                    <a:bodyPr/>
                    <a:lstStyle/>
                    <a:p>
                      <a:pPr algn="r"/>
                      <a:r>
                        <a:rPr lang="en-US" sz="2000" b="0" dirty="0"/>
                        <a:t>550</a:t>
                      </a:r>
                    </a:p>
                  </a:txBody>
                  <a:tcPr marL="81267" marR="81267" marT="40633" marB="40633"/>
                </a:tc>
                <a:extLst>
                  <a:ext uri="{0D108BD9-81ED-4DB2-BD59-A6C34878D82A}">
                    <a16:rowId xmlns="" xmlns:a16="http://schemas.microsoft.com/office/drawing/2014/main" val="10001"/>
                  </a:ext>
                </a:extLst>
              </a:tr>
              <a:tr h="742942">
                <a:tc>
                  <a:txBody>
                    <a:bodyPr/>
                    <a:lstStyle/>
                    <a:p>
                      <a:r>
                        <a:rPr lang="en-US" sz="2000" baseline="0" dirty="0"/>
                        <a:t>Students completing module</a:t>
                      </a:r>
                      <a:endParaRPr lang="en-US" sz="2000" dirty="0"/>
                    </a:p>
                  </a:txBody>
                  <a:tcPr marL="81267" marR="81267" marT="40633" marB="40633"/>
                </a:tc>
                <a:tc>
                  <a:txBody>
                    <a:bodyPr/>
                    <a:lstStyle/>
                    <a:p>
                      <a:pPr algn="r"/>
                      <a:r>
                        <a:rPr lang="en-US" sz="2000" dirty="0"/>
                        <a:t>383</a:t>
                      </a:r>
                    </a:p>
                    <a:p>
                      <a:pPr algn="r"/>
                      <a:r>
                        <a:rPr lang="en-US" sz="2000" baseline="0" dirty="0"/>
                        <a:t>(69.64% participation</a:t>
                      </a:r>
                      <a:r>
                        <a:rPr lang="en-US" sz="1800" baseline="0" dirty="0"/>
                        <a:t>)</a:t>
                      </a:r>
                      <a:endParaRPr lang="en-US" sz="1800" b="1" dirty="0"/>
                    </a:p>
                  </a:txBody>
                  <a:tcPr marL="81267" marR="81267" marT="40633" marB="40633"/>
                </a:tc>
                <a:extLst>
                  <a:ext uri="{0D108BD9-81ED-4DB2-BD59-A6C34878D82A}">
                    <a16:rowId xmlns="" xmlns:a16="http://schemas.microsoft.com/office/drawing/2014/main" val="10002"/>
                  </a:ext>
                </a:extLst>
              </a:tr>
            </a:tbl>
          </a:graphicData>
        </a:graphic>
      </p:graphicFrame>
    </p:spTree>
    <p:extLst>
      <p:ext uri="{BB962C8B-B14F-4D97-AF65-F5344CB8AC3E}">
        <p14:creationId xmlns:p14="http://schemas.microsoft.com/office/powerpoint/2010/main" val="295573199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Fall 2015 Usage – Other </a:t>
            </a:r>
            <a:r>
              <a:rPr lang="en-US"/>
              <a:t>Tutorials</a:t>
            </a:r>
            <a:endParaRPr lang="en-US" dirty="0"/>
          </a:p>
        </p:txBody>
      </p:sp>
      <p:graphicFrame>
        <p:nvGraphicFramePr>
          <p:cNvPr id="4" name="Content Placeholder 4"/>
          <p:cNvGraphicFramePr>
            <a:graphicFrameLocks noGrp="1"/>
          </p:cNvGraphicFramePr>
          <p:nvPr>
            <p:ph idx="1"/>
            <p:extLst>
              <p:ext uri="{D42A27DB-BD31-4B8C-83A1-F6EECF244321}">
                <p14:modId xmlns:p14="http://schemas.microsoft.com/office/powerpoint/2010/main" val="1159519181"/>
              </p:ext>
            </p:extLst>
          </p:nvPr>
        </p:nvGraphicFramePr>
        <p:xfrm>
          <a:off x="1990123" y="1301053"/>
          <a:ext cx="5135769" cy="2862368"/>
        </p:xfrm>
        <a:graphic>
          <a:graphicData uri="http://schemas.openxmlformats.org/drawingml/2006/table">
            <a:tbl>
              <a:tblPr firstRow="1" bandRow="1">
                <a:tableStyleId>{35758FB7-9AC5-4552-8A53-C91805E547FA}</a:tableStyleId>
              </a:tblPr>
              <a:tblGrid>
                <a:gridCol w="2960376">
                  <a:extLst>
                    <a:ext uri="{9D8B030D-6E8A-4147-A177-3AD203B41FA5}">
                      <a16:colId xmlns="" xmlns:a16="http://schemas.microsoft.com/office/drawing/2014/main" val="20000"/>
                    </a:ext>
                  </a:extLst>
                </a:gridCol>
                <a:gridCol w="2175393">
                  <a:extLst>
                    <a:ext uri="{9D8B030D-6E8A-4147-A177-3AD203B41FA5}">
                      <a16:colId xmlns="" xmlns:a16="http://schemas.microsoft.com/office/drawing/2014/main" val="20001"/>
                    </a:ext>
                  </a:extLst>
                </a:gridCol>
              </a:tblGrid>
              <a:tr h="419924">
                <a:tc gridSpan="2">
                  <a:txBody>
                    <a:bodyPr/>
                    <a:lstStyle/>
                    <a:p>
                      <a:pPr algn="ctr"/>
                      <a:r>
                        <a:rPr lang="en-US" sz="2400" b="1" dirty="0">
                          <a:solidFill>
                            <a:srgbClr val="FFFFFF"/>
                          </a:solidFill>
                        </a:rPr>
                        <a:t>Section Usage </a:t>
                      </a:r>
                    </a:p>
                  </a:txBody>
                  <a:tcPr marL="81267" marR="81267" marT="40633" marB="40633"/>
                </a:tc>
                <a:tc hMerge="1">
                  <a:txBody>
                    <a:bodyPr/>
                    <a:lstStyle/>
                    <a:p>
                      <a:pPr algn="r"/>
                      <a:endParaRPr lang="en-US" sz="1800" b="1" dirty="0">
                        <a:solidFill>
                          <a:schemeClr val="bg1"/>
                        </a:solidFill>
                      </a:endParaRPr>
                    </a:p>
                  </a:txBody>
                  <a:tcPr marL="81267" marR="81267" marT="40633" marB="40633"/>
                </a:tc>
                <a:extLst>
                  <a:ext uri="{0D108BD9-81ED-4DB2-BD59-A6C34878D82A}">
                    <a16:rowId xmlns="" xmlns:a16="http://schemas.microsoft.com/office/drawing/2014/main" val="10000"/>
                  </a:ext>
                </a:extLst>
              </a:tr>
              <a:tr h="41992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b="0" dirty="0">
                          <a:solidFill>
                            <a:srgbClr val="000000"/>
                          </a:solidFill>
                        </a:rPr>
                        <a:t>Boolean</a:t>
                      </a:r>
                    </a:p>
                  </a:txBody>
                  <a:tcPr marL="81267" marR="81267" marT="40633" marB="40633"/>
                </a:tc>
                <a:tc>
                  <a:txBody>
                    <a:bodyPr/>
                    <a:lstStyle/>
                    <a:p>
                      <a:pPr algn="r"/>
                      <a:r>
                        <a:rPr lang="en-US" sz="2000" b="0" dirty="0">
                          <a:solidFill>
                            <a:srgbClr val="000000"/>
                          </a:solidFill>
                        </a:rPr>
                        <a:t>18</a:t>
                      </a:r>
                    </a:p>
                  </a:txBody>
                  <a:tcPr marL="81267" marR="81267" marT="40633" marB="40633"/>
                </a:tc>
                <a:extLst>
                  <a:ext uri="{0D108BD9-81ED-4DB2-BD59-A6C34878D82A}">
                    <a16:rowId xmlns="" xmlns:a16="http://schemas.microsoft.com/office/drawing/2014/main" val="10001"/>
                  </a:ext>
                </a:extLst>
              </a:tr>
              <a:tr h="419924">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sz="2000" dirty="0"/>
                        <a:t>Narrowing a Topic</a:t>
                      </a:r>
                      <a:endParaRPr lang="en-US" sz="2000" b="0" dirty="0">
                        <a:solidFill>
                          <a:srgbClr val="FFFFFF"/>
                        </a:solidFill>
                      </a:endParaRPr>
                    </a:p>
                  </a:txBody>
                  <a:tcPr marL="81267" marR="81267" marT="40633" marB="40633"/>
                </a:tc>
                <a:tc>
                  <a:txBody>
                    <a:bodyPr/>
                    <a:lstStyle/>
                    <a:p>
                      <a:pPr algn="r"/>
                      <a:r>
                        <a:rPr lang="en-US" sz="2000" dirty="0"/>
                        <a:t>16</a:t>
                      </a:r>
                      <a:endParaRPr lang="en-US" sz="2000" b="1" dirty="0">
                        <a:solidFill>
                          <a:srgbClr val="FFFFFF"/>
                        </a:solidFill>
                      </a:endParaRPr>
                    </a:p>
                  </a:txBody>
                  <a:tcPr marL="81267" marR="81267" marT="40633" marB="40633"/>
                </a:tc>
                <a:extLst>
                  <a:ext uri="{0D108BD9-81ED-4DB2-BD59-A6C34878D82A}">
                    <a16:rowId xmlns="" xmlns:a16="http://schemas.microsoft.com/office/drawing/2014/main" val="10002"/>
                  </a:ext>
                </a:extLst>
              </a:tr>
              <a:tr h="419924">
                <a:tc>
                  <a:txBody>
                    <a:bodyPr/>
                    <a:lstStyle/>
                    <a:p>
                      <a:r>
                        <a:rPr lang="en-US" sz="2000" dirty="0"/>
                        <a:t>Evaluating Sources</a:t>
                      </a:r>
                      <a:endParaRPr lang="en-US" sz="2000" dirty="0">
                        <a:solidFill>
                          <a:srgbClr val="FFFFFF"/>
                        </a:solidFill>
                      </a:endParaRPr>
                    </a:p>
                  </a:txBody>
                  <a:tcPr marL="81267" marR="81267" marT="40633" marB="40633"/>
                </a:tc>
                <a:tc>
                  <a:txBody>
                    <a:bodyPr/>
                    <a:lstStyle/>
                    <a:p>
                      <a:pPr algn="r"/>
                      <a:r>
                        <a:rPr lang="en-US" sz="2000" dirty="0"/>
                        <a:t>16</a:t>
                      </a:r>
                      <a:endParaRPr lang="en-US" sz="2000" b="1" dirty="0">
                        <a:solidFill>
                          <a:srgbClr val="FFFFFF"/>
                        </a:solidFill>
                      </a:endParaRPr>
                    </a:p>
                  </a:txBody>
                  <a:tcPr marL="81267" marR="81267" marT="40633" marB="40633"/>
                </a:tc>
                <a:extLst>
                  <a:ext uri="{0D108BD9-81ED-4DB2-BD59-A6C34878D82A}">
                    <a16:rowId xmlns="" xmlns:a16="http://schemas.microsoft.com/office/drawing/2014/main" val="10003"/>
                  </a:ext>
                </a:extLst>
              </a:tr>
              <a:tr h="495184">
                <a:tc>
                  <a:txBody>
                    <a:bodyPr/>
                    <a:lstStyle/>
                    <a:p>
                      <a:r>
                        <a:rPr lang="en-US" sz="2000" dirty="0">
                          <a:solidFill>
                            <a:srgbClr val="000000"/>
                          </a:solidFill>
                          <a:latin typeface="Calibri" charset="0"/>
                        </a:rPr>
                        <a:t>Citation Drag and Drop</a:t>
                      </a:r>
                    </a:p>
                    <a:p>
                      <a:endParaRPr lang="en-US" sz="1800" dirty="0">
                        <a:solidFill>
                          <a:srgbClr val="FFFFFF"/>
                        </a:solidFill>
                      </a:endParaRPr>
                    </a:p>
                  </a:txBody>
                  <a:tcPr marL="81267" marR="81267" marT="40633" marB="40633"/>
                </a:tc>
                <a:tc>
                  <a:txBody>
                    <a:bodyPr/>
                    <a:lstStyle/>
                    <a:p>
                      <a:pPr algn="r"/>
                      <a:r>
                        <a:rPr lang="en-US" sz="2000" dirty="0"/>
                        <a:t>18</a:t>
                      </a:r>
                      <a:endParaRPr lang="en-US" sz="2000" b="1" dirty="0">
                        <a:solidFill>
                          <a:srgbClr val="FFFFFF"/>
                        </a:solidFill>
                      </a:endParaRPr>
                    </a:p>
                  </a:txBody>
                  <a:tcPr marL="81267" marR="81267" marT="40633" marB="40633"/>
                </a:tc>
                <a:extLst>
                  <a:ext uri="{0D108BD9-81ED-4DB2-BD59-A6C34878D82A}">
                    <a16:rowId xmlns="" xmlns:a16="http://schemas.microsoft.com/office/drawing/2014/main" val="10004"/>
                  </a:ext>
                </a:extLst>
              </a:tr>
              <a:tr h="495184">
                <a:tc>
                  <a:txBody>
                    <a:bodyPr/>
                    <a:lstStyle/>
                    <a:p>
                      <a:r>
                        <a:rPr lang="en-US" sz="2000" dirty="0">
                          <a:solidFill>
                            <a:srgbClr val="000000"/>
                          </a:solidFill>
                          <a:latin typeface="Calibri" charset="0"/>
                        </a:rPr>
                        <a:t>Party (source</a:t>
                      </a:r>
                      <a:r>
                        <a:rPr lang="en-US" sz="2000" baseline="0" dirty="0">
                          <a:solidFill>
                            <a:srgbClr val="000000"/>
                          </a:solidFill>
                          <a:latin typeface="Calibri" charset="0"/>
                        </a:rPr>
                        <a:t> usage)</a:t>
                      </a:r>
                      <a:endParaRPr lang="en-US" sz="2000" dirty="0">
                        <a:solidFill>
                          <a:srgbClr val="000000"/>
                        </a:solidFill>
                        <a:latin typeface="Calibri" charset="0"/>
                      </a:endParaRPr>
                    </a:p>
                  </a:txBody>
                  <a:tcPr marL="81267" marR="81267" marT="40633" marB="40633"/>
                </a:tc>
                <a:tc>
                  <a:txBody>
                    <a:bodyPr/>
                    <a:lstStyle/>
                    <a:p>
                      <a:pPr algn="r"/>
                      <a:r>
                        <a:rPr lang="en-US" sz="2000" dirty="0"/>
                        <a:t>13</a:t>
                      </a:r>
                      <a:endParaRPr lang="en-US" sz="2000" b="1" dirty="0">
                        <a:solidFill>
                          <a:srgbClr val="FFFFFF"/>
                        </a:solidFill>
                      </a:endParaRPr>
                    </a:p>
                  </a:txBody>
                  <a:tcPr marL="81267" marR="81267" marT="40633" marB="40633"/>
                </a:tc>
                <a:extLst>
                  <a:ext uri="{0D108BD9-81ED-4DB2-BD59-A6C34878D82A}">
                    <a16:rowId xmlns="" xmlns:a16="http://schemas.microsoft.com/office/drawing/2014/main" val="10005"/>
                  </a:ext>
                </a:extLst>
              </a:tr>
            </a:tbl>
          </a:graphicData>
        </a:graphic>
      </p:graphicFrame>
    </p:spTree>
    <p:extLst>
      <p:ext uri="{BB962C8B-B14F-4D97-AF65-F5344CB8AC3E}">
        <p14:creationId xmlns:p14="http://schemas.microsoft.com/office/powerpoint/2010/main" val="296580681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Get the Files and Contribute!</a:t>
            </a:r>
          </a:p>
        </p:txBody>
      </p:sp>
      <p:pic>
        <p:nvPicPr>
          <p:cNvPr id="5" name="Content Placeholder 4"/>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5619903" y="1600200"/>
            <a:ext cx="3066897" cy="3538728"/>
          </a:xfrm>
        </p:spPr>
      </p:pic>
      <p:sp>
        <p:nvSpPr>
          <p:cNvPr id="6" name="Content Placeholder 2"/>
          <p:cNvSpPr>
            <a:spLocks noGrp="1"/>
          </p:cNvSpPr>
          <p:nvPr>
            <p:ph sz="half" idx="1"/>
          </p:nvPr>
        </p:nvSpPr>
        <p:spPr>
          <a:xfrm>
            <a:off x="457199" y="1600200"/>
            <a:ext cx="4410917" cy="4525963"/>
          </a:xfrm>
        </p:spPr>
        <p:txBody>
          <a:bodyPr>
            <a:normAutofit/>
          </a:bodyPr>
          <a:lstStyle/>
          <a:p>
            <a:r>
              <a:rPr lang="en-US" dirty="0"/>
              <a:t>Storyline files </a:t>
            </a:r>
            <a:r>
              <a:rPr lang="en-GB" dirty="0"/>
              <a:t>released under a GNU General Public License.</a:t>
            </a:r>
            <a:endParaRPr lang="en-US" dirty="0"/>
          </a:p>
          <a:p>
            <a:r>
              <a:rPr lang="en-US" dirty="0"/>
              <a:t>Available for download from </a:t>
            </a:r>
            <a:r>
              <a:rPr lang="en-US" dirty="0" err="1"/>
              <a:t>GitHub</a:t>
            </a:r>
            <a:r>
              <a:rPr lang="en-US" dirty="0"/>
              <a:t>.</a:t>
            </a:r>
          </a:p>
          <a:p>
            <a:r>
              <a:rPr lang="en-US" dirty="0"/>
              <a:t>Add your changed files to </a:t>
            </a:r>
            <a:r>
              <a:rPr lang="en-US" dirty="0" err="1"/>
              <a:t>GitHub</a:t>
            </a:r>
            <a:r>
              <a:rPr lang="en-US" dirty="0"/>
              <a:t>.</a:t>
            </a:r>
          </a:p>
          <a:p>
            <a:endParaRPr lang="en-US" dirty="0"/>
          </a:p>
        </p:txBody>
      </p:sp>
      <p:sp>
        <p:nvSpPr>
          <p:cNvPr id="7" name="Content Placeholder 3"/>
          <p:cNvSpPr txBox="1">
            <a:spLocks/>
          </p:cNvSpPr>
          <p:nvPr/>
        </p:nvSpPr>
        <p:spPr>
          <a:xfrm>
            <a:off x="40021" y="5253588"/>
            <a:ext cx="9145613" cy="874275"/>
          </a:xfrm>
          <a:prstGeom prst="rect">
            <a:avLst/>
          </a:prstGeom>
        </p:spPr>
        <p:txBody>
          <a:bodyPr/>
          <a:lstStyle>
            <a:lvl1pPr marL="342900" indent="-342900" algn="l" defTabSz="457200" rtl="0" fontAlgn="base">
              <a:spcBef>
                <a:spcPct val="20000"/>
              </a:spcBef>
              <a:spcAft>
                <a:spcPct val="0"/>
              </a:spcAft>
              <a:buClr>
                <a:schemeClr val="accent1"/>
              </a:buClr>
              <a:buFont typeface="Wingdings" charset="2"/>
              <a:buChar char="§"/>
              <a:defRPr sz="3200" kern="1200">
                <a:solidFill>
                  <a:schemeClr val="tx1"/>
                </a:solidFill>
                <a:latin typeface="+mn-lt"/>
                <a:ea typeface="ＭＳ Ｐゴシック" charset="0"/>
                <a:cs typeface="ＭＳ Ｐゴシック" charset="0"/>
              </a:defRPr>
            </a:lvl1pPr>
            <a:lvl2pPr marL="742950" indent="-285750" algn="l" defTabSz="457200" rtl="0" fontAlgn="base">
              <a:spcBef>
                <a:spcPct val="20000"/>
              </a:spcBef>
              <a:spcAft>
                <a:spcPct val="0"/>
              </a:spcAft>
              <a:buClr>
                <a:schemeClr val="accent1"/>
              </a:buClr>
              <a:buFont typeface="Arial"/>
              <a:buChar char="•"/>
              <a:defRPr sz="2800" kern="1200">
                <a:solidFill>
                  <a:schemeClr val="tx1"/>
                </a:solidFill>
                <a:latin typeface="+mn-lt"/>
                <a:ea typeface="ＭＳ Ｐゴシック" charset="0"/>
                <a:cs typeface="+mn-cs"/>
              </a:defRPr>
            </a:lvl2pPr>
            <a:lvl3pPr marL="1143000" indent="-228600" algn="l" defTabSz="457200" rtl="0" fontAlgn="base">
              <a:spcBef>
                <a:spcPct val="20000"/>
              </a:spcBef>
              <a:spcAft>
                <a:spcPct val="0"/>
              </a:spcAft>
              <a:buClr>
                <a:schemeClr val="accent1"/>
              </a:buClr>
              <a:buFont typeface="Wingdings" charset="2"/>
              <a:buChar char="§"/>
              <a:defRPr sz="2400" kern="1200">
                <a:solidFill>
                  <a:schemeClr val="tx1"/>
                </a:solidFill>
                <a:latin typeface="+mn-lt"/>
                <a:ea typeface="ＭＳ Ｐゴシック" charset="0"/>
                <a:cs typeface="+mn-cs"/>
              </a:defRPr>
            </a:lvl3pPr>
            <a:lvl4pPr marL="1600200" indent="-228600" algn="l" defTabSz="457200" rtl="0" fontAlgn="base">
              <a:spcBef>
                <a:spcPct val="20000"/>
              </a:spcBef>
              <a:spcAft>
                <a:spcPct val="0"/>
              </a:spcAft>
              <a:buClr>
                <a:schemeClr val="accent1"/>
              </a:buClr>
              <a:buFont typeface="Arial"/>
              <a:buChar char="•"/>
              <a:defRPr sz="2000" kern="1200">
                <a:solidFill>
                  <a:schemeClr val="tx1"/>
                </a:solidFill>
                <a:latin typeface="+mn-lt"/>
                <a:ea typeface="ＭＳ Ｐゴシック" charset="0"/>
                <a:cs typeface="+mn-cs"/>
              </a:defRPr>
            </a:lvl4pPr>
            <a:lvl5pPr marL="2057400" indent="-228600" algn="l" defTabSz="457200" rtl="0" fontAlgn="base">
              <a:spcBef>
                <a:spcPct val="20000"/>
              </a:spcBef>
              <a:spcAft>
                <a:spcPct val="0"/>
              </a:spcAft>
              <a:buClr>
                <a:schemeClr val="accent1"/>
              </a:buClr>
              <a:buFont typeface="Wingdings" charset="2"/>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2" indent="0">
              <a:lnSpc>
                <a:spcPct val="150000"/>
              </a:lnSpc>
              <a:spcBef>
                <a:spcPts val="1800"/>
              </a:spcBef>
              <a:spcAft>
                <a:spcPts val="1200"/>
              </a:spcAft>
              <a:buNone/>
            </a:pPr>
            <a:r>
              <a:rPr lang="en-US" sz="2800" dirty="0">
                <a:hlinkClick r:id="rId4"/>
              </a:rPr>
              <a:t>http://marquetterml.github.io/information-literacy-modules/</a:t>
            </a:r>
            <a:endParaRPr lang="en-US" sz="2800" dirty="0"/>
          </a:p>
        </p:txBody>
      </p:sp>
    </p:spTree>
    <p:extLst>
      <p:ext uri="{BB962C8B-B14F-4D97-AF65-F5344CB8AC3E}">
        <p14:creationId xmlns:p14="http://schemas.microsoft.com/office/powerpoint/2010/main" val="35819371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a:t>"Embedded Lite"</a:t>
            </a:r>
            <a:endParaRPr lang="en-US" dirty="0"/>
          </a:p>
        </p:txBody>
      </p:sp>
      <p:pic>
        <p:nvPicPr>
          <p:cNvPr id="10" name="Picture 9" descr="audience3.png"/>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3368765" y="1866900"/>
            <a:ext cx="2743200" cy="2743200"/>
          </a:xfrm>
          <a:prstGeom prst="rect">
            <a:avLst/>
          </a:prstGeom>
        </p:spPr>
      </p:pic>
      <p:cxnSp>
        <p:nvCxnSpPr>
          <p:cNvPr id="5" name="Straight Connector 4"/>
          <p:cNvCxnSpPr/>
          <p:nvPr/>
        </p:nvCxnSpPr>
        <p:spPr>
          <a:xfrm>
            <a:off x="3226319" y="1417638"/>
            <a:ext cx="0" cy="4933422"/>
          </a:xfrm>
          <a:prstGeom prst="line">
            <a:avLst/>
          </a:prstGeom>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6411240" y="1417638"/>
            <a:ext cx="0" cy="4933422"/>
          </a:xfrm>
          <a:prstGeom prst="line">
            <a:avLst/>
          </a:prstGeom>
        </p:spPr>
        <p:style>
          <a:lnRef idx="2">
            <a:schemeClr val="accent1"/>
          </a:lnRef>
          <a:fillRef idx="0">
            <a:schemeClr val="accent1"/>
          </a:fillRef>
          <a:effectRef idx="1">
            <a:schemeClr val="accent1"/>
          </a:effectRef>
          <a:fontRef idx="minor">
            <a:schemeClr val="tx1"/>
          </a:fontRef>
        </p:style>
      </p:cxnSp>
      <p:pic>
        <p:nvPicPr>
          <p:cNvPr id="2" name="Picture 1" descr="teacher14.png"/>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173466" y="1866900"/>
            <a:ext cx="2743200" cy="2743200"/>
          </a:xfrm>
          <a:prstGeom prst="rect">
            <a:avLst/>
          </a:prstGeom>
        </p:spPr>
      </p:pic>
      <p:pic>
        <p:nvPicPr>
          <p:cNvPr id="3" name="Picture 2" descr="businessmen35.png"/>
          <p:cNvPicPr>
            <a:picLocks noChangeAspect="1"/>
          </p:cNvPicPr>
          <p:nvPr/>
        </p:nvPicPr>
        <p:blipFill>
          <a:blip r:embed="rId5">
            <a:lum bright="70000" contrast="-70000"/>
            <a:extLst>
              <a:ext uri="{28A0092B-C50C-407E-A947-70E740481C1C}">
                <a14:useLocalDpi xmlns:a14="http://schemas.microsoft.com/office/drawing/2010/main" val="0"/>
              </a:ext>
            </a:extLst>
          </a:blip>
          <a:stretch>
            <a:fillRect/>
          </a:stretch>
        </p:blipFill>
        <p:spPr>
          <a:xfrm>
            <a:off x="6411240" y="1866900"/>
            <a:ext cx="2743200" cy="2743200"/>
          </a:xfrm>
          <a:prstGeom prst="rect">
            <a:avLst/>
          </a:prstGeom>
        </p:spPr>
      </p:pic>
      <p:cxnSp>
        <p:nvCxnSpPr>
          <p:cNvPr id="7" name="Straight Connector 6"/>
          <p:cNvCxnSpPr/>
          <p:nvPr/>
        </p:nvCxnSpPr>
        <p:spPr>
          <a:xfrm>
            <a:off x="173466" y="1745280"/>
            <a:ext cx="8820420" cy="0"/>
          </a:xfrm>
          <a:prstGeom prst="line">
            <a:avLst/>
          </a:prstGeom>
        </p:spPr>
        <p:style>
          <a:lnRef idx="2">
            <a:schemeClr val="accent1"/>
          </a:lnRef>
          <a:fillRef idx="0">
            <a:schemeClr val="accent1"/>
          </a:fillRef>
          <a:effectRef idx="1">
            <a:schemeClr val="accent1"/>
          </a:effectRef>
          <a:fontRef idx="minor">
            <a:schemeClr val="tx1"/>
          </a:fontRef>
        </p:style>
      </p:cxnSp>
      <p:sp>
        <p:nvSpPr>
          <p:cNvPr id="13" name="Text Placeholder 2"/>
          <p:cNvSpPr txBox="1">
            <a:spLocks/>
          </p:cNvSpPr>
          <p:nvPr/>
        </p:nvSpPr>
        <p:spPr>
          <a:xfrm>
            <a:off x="457200" y="1324580"/>
            <a:ext cx="2117420" cy="446455"/>
          </a:xfrm>
          <a:prstGeom prst="rect">
            <a:avLst/>
          </a:prstGeom>
        </p:spPr>
        <p:txBody>
          <a:bodyPr anchor="b"/>
          <a:lstStyle>
            <a:lvl1pPr marL="0" indent="0" algn="l" defTabSz="457200" rtl="0" eaLnBrk="1" latinLnBrk="0" hangingPunct="1">
              <a:spcBef>
                <a:spcPts val="1368"/>
              </a:spcBef>
              <a:buClr>
                <a:srgbClr val="FDD70A"/>
              </a:buClr>
              <a:buFont typeface="Arial"/>
              <a:buNone/>
              <a:defRPr sz="2400" b="1" kern="1200">
                <a:solidFill>
                  <a:schemeClr val="bg1"/>
                </a:solidFill>
                <a:latin typeface="Cambria"/>
                <a:ea typeface="+mn-ea"/>
                <a:cs typeface="Cambria"/>
              </a:defRPr>
            </a:lvl1pPr>
            <a:lvl2pPr marL="457200" indent="0" algn="l" defTabSz="457200" rtl="0" eaLnBrk="1" latinLnBrk="0" hangingPunct="1">
              <a:spcBef>
                <a:spcPts val="1368"/>
              </a:spcBef>
              <a:buClr>
                <a:srgbClr val="FDD70A"/>
              </a:buClr>
              <a:buFont typeface="Arial"/>
              <a:buNone/>
              <a:defRPr sz="2000" b="1" kern="1200">
                <a:solidFill>
                  <a:schemeClr val="bg1">
                    <a:lumMod val="75000"/>
                  </a:schemeClr>
                </a:solidFill>
                <a:latin typeface="Cambria"/>
                <a:ea typeface="+mn-ea"/>
                <a:cs typeface="Cambria"/>
              </a:defRPr>
            </a:lvl2pPr>
            <a:lvl3pPr marL="914400" indent="0" algn="l" defTabSz="457200" rtl="0" eaLnBrk="1" latinLnBrk="0" hangingPunct="1">
              <a:spcBef>
                <a:spcPts val="1368"/>
              </a:spcBef>
              <a:buClr>
                <a:srgbClr val="FDD70A"/>
              </a:buClr>
              <a:buFont typeface="Arial"/>
              <a:buNone/>
              <a:defRPr sz="1800" b="1" kern="1200">
                <a:solidFill>
                  <a:schemeClr val="bg1">
                    <a:lumMod val="75000"/>
                  </a:schemeClr>
                </a:solidFill>
                <a:latin typeface="Cambria"/>
                <a:ea typeface="+mn-ea"/>
                <a:cs typeface="Cambria"/>
              </a:defRPr>
            </a:lvl3pPr>
            <a:lvl4pPr marL="1371600" indent="0" algn="l" defTabSz="457200" rtl="0" eaLnBrk="1" latinLnBrk="0" hangingPunct="1">
              <a:spcBef>
                <a:spcPts val="1368"/>
              </a:spcBef>
              <a:buClr>
                <a:srgbClr val="FDD70A"/>
              </a:buClr>
              <a:buFont typeface="Arial"/>
              <a:buNone/>
              <a:defRPr sz="1600" b="1" kern="1200">
                <a:solidFill>
                  <a:schemeClr val="bg1">
                    <a:lumMod val="75000"/>
                  </a:schemeClr>
                </a:solidFill>
                <a:latin typeface="Cambria"/>
                <a:ea typeface="+mn-ea"/>
                <a:cs typeface="Cambria"/>
              </a:defRPr>
            </a:lvl4pPr>
            <a:lvl5pPr marL="1828800" indent="0" algn="l" defTabSz="457200" rtl="0" eaLnBrk="1" latinLnBrk="0" hangingPunct="1">
              <a:spcBef>
                <a:spcPts val="1368"/>
              </a:spcBef>
              <a:buClr>
                <a:srgbClr val="FDD70A"/>
              </a:buClr>
              <a:buFont typeface="Arial"/>
              <a:buNone/>
              <a:defRPr sz="1600" b="1" kern="1200">
                <a:solidFill>
                  <a:schemeClr val="bg1">
                    <a:lumMod val="75000"/>
                  </a:schemeClr>
                </a:solidFill>
                <a:latin typeface="Cambria"/>
                <a:ea typeface="+mn-ea"/>
                <a:cs typeface="Cambria"/>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r>
              <a:rPr lang="en-US" dirty="0">
                <a:solidFill>
                  <a:srgbClr val="FDD70A"/>
                </a:solidFill>
              </a:rPr>
              <a:t>Prior to Class</a:t>
            </a:r>
          </a:p>
        </p:txBody>
      </p:sp>
      <p:sp>
        <p:nvSpPr>
          <p:cNvPr id="14" name="Text Placeholder 2"/>
          <p:cNvSpPr txBox="1">
            <a:spLocks/>
          </p:cNvSpPr>
          <p:nvPr/>
        </p:nvSpPr>
        <p:spPr>
          <a:xfrm>
            <a:off x="4100022" y="1318930"/>
            <a:ext cx="1262092" cy="446455"/>
          </a:xfrm>
          <a:prstGeom prst="rect">
            <a:avLst/>
          </a:prstGeom>
        </p:spPr>
        <p:txBody>
          <a:bodyPr anchor="b"/>
          <a:lstStyle>
            <a:lvl1pPr marL="0" indent="0" algn="l" defTabSz="457200" rtl="0" eaLnBrk="1" latinLnBrk="0" hangingPunct="1">
              <a:spcBef>
                <a:spcPts val="1368"/>
              </a:spcBef>
              <a:buClr>
                <a:srgbClr val="FDD70A"/>
              </a:buClr>
              <a:buFont typeface="Arial"/>
              <a:buNone/>
              <a:defRPr sz="2400" b="1" kern="1200">
                <a:solidFill>
                  <a:schemeClr val="bg1"/>
                </a:solidFill>
                <a:latin typeface="Cambria"/>
                <a:ea typeface="+mn-ea"/>
                <a:cs typeface="Cambria"/>
              </a:defRPr>
            </a:lvl1pPr>
            <a:lvl2pPr marL="457200" indent="0" algn="l" defTabSz="457200" rtl="0" eaLnBrk="1" latinLnBrk="0" hangingPunct="1">
              <a:spcBef>
                <a:spcPts val="1368"/>
              </a:spcBef>
              <a:buClr>
                <a:srgbClr val="FDD70A"/>
              </a:buClr>
              <a:buFont typeface="Arial"/>
              <a:buNone/>
              <a:defRPr sz="2000" b="1" kern="1200">
                <a:solidFill>
                  <a:schemeClr val="bg1">
                    <a:lumMod val="75000"/>
                  </a:schemeClr>
                </a:solidFill>
                <a:latin typeface="Cambria"/>
                <a:ea typeface="+mn-ea"/>
                <a:cs typeface="Cambria"/>
              </a:defRPr>
            </a:lvl2pPr>
            <a:lvl3pPr marL="914400" indent="0" algn="l" defTabSz="457200" rtl="0" eaLnBrk="1" latinLnBrk="0" hangingPunct="1">
              <a:spcBef>
                <a:spcPts val="1368"/>
              </a:spcBef>
              <a:buClr>
                <a:srgbClr val="FDD70A"/>
              </a:buClr>
              <a:buFont typeface="Arial"/>
              <a:buNone/>
              <a:defRPr sz="1800" b="1" kern="1200">
                <a:solidFill>
                  <a:schemeClr val="bg1">
                    <a:lumMod val="75000"/>
                  </a:schemeClr>
                </a:solidFill>
                <a:latin typeface="Cambria"/>
                <a:ea typeface="+mn-ea"/>
                <a:cs typeface="Cambria"/>
              </a:defRPr>
            </a:lvl3pPr>
            <a:lvl4pPr marL="1371600" indent="0" algn="l" defTabSz="457200" rtl="0" eaLnBrk="1" latinLnBrk="0" hangingPunct="1">
              <a:spcBef>
                <a:spcPts val="1368"/>
              </a:spcBef>
              <a:buClr>
                <a:srgbClr val="FDD70A"/>
              </a:buClr>
              <a:buFont typeface="Arial"/>
              <a:buNone/>
              <a:defRPr sz="1600" b="1" kern="1200">
                <a:solidFill>
                  <a:schemeClr val="bg1">
                    <a:lumMod val="75000"/>
                  </a:schemeClr>
                </a:solidFill>
                <a:latin typeface="Cambria"/>
                <a:ea typeface="+mn-ea"/>
                <a:cs typeface="Cambria"/>
              </a:defRPr>
            </a:lvl4pPr>
            <a:lvl5pPr marL="1828800" indent="0" algn="l" defTabSz="457200" rtl="0" eaLnBrk="1" latinLnBrk="0" hangingPunct="1">
              <a:spcBef>
                <a:spcPts val="1368"/>
              </a:spcBef>
              <a:buClr>
                <a:srgbClr val="FDD70A"/>
              </a:buClr>
              <a:buFont typeface="Arial"/>
              <a:buNone/>
              <a:defRPr sz="1600" b="1" kern="1200">
                <a:solidFill>
                  <a:schemeClr val="bg1">
                    <a:lumMod val="75000"/>
                  </a:schemeClr>
                </a:solidFill>
                <a:latin typeface="Cambria"/>
                <a:ea typeface="+mn-ea"/>
                <a:cs typeface="Cambria"/>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r>
              <a:rPr lang="en-US" dirty="0">
                <a:solidFill>
                  <a:srgbClr val="FDD70A"/>
                </a:solidFill>
              </a:rPr>
              <a:t>In Class</a:t>
            </a:r>
          </a:p>
        </p:txBody>
      </p:sp>
      <p:sp>
        <p:nvSpPr>
          <p:cNvPr id="15" name="Text Placeholder 2"/>
          <p:cNvSpPr txBox="1">
            <a:spLocks/>
          </p:cNvSpPr>
          <p:nvPr/>
        </p:nvSpPr>
        <p:spPr>
          <a:xfrm>
            <a:off x="6972331" y="1298825"/>
            <a:ext cx="1714469" cy="446455"/>
          </a:xfrm>
          <a:prstGeom prst="rect">
            <a:avLst/>
          </a:prstGeom>
        </p:spPr>
        <p:txBody>
          <a:bodyPr anchor="b"/>
          <a:lstStyle>
            <a:lvl1pPr marL="0" indent="0" algn="l" defTabSz="457200" rtl="0" eaLnBrk="1" latinLnBrk="0" hangingPunct="1">
              <a:spcBef>
                <a:spcPts val="1368"/>
              </a:spcBef>
              <a:buClr>
                <a:srgbClr val="FDD70A"/>
              </a:buClr>
              <a:buFont typeface="Arial"/>
              <a:buNone/>
              <a:defRPr sz="2400" b="1" kern="1200">
                <a:solidFill>
                  <a:schemeClr val="bg1"/>
                </a:solidFill>
                <a:latin typeface="Cambria"/>
                <a:ea typeface="+mn-ea"/>
                <a:cs typeface="Cambria"/>
              </a:defRPr>
            </a:lvl1pPr>
            <a:lvl2pPr marL="457200" indent="0" algn="l" defTabSz="457200" rtl="0" eaLnBrk="1" latinLnBrk="0" hangingPunct="1">
              <a:spcBef>
                <a:spcPts val="1368"/>
              </a:spcBef>
              <a:buClr>
                <a:srgbClr val="FDD70A"/>
              </a:buClr>
              <a:buFont typeface="Arial"/>
              <a:buNone/>
              <a:defRPr sz="2000" b="1" kern="1200">
                <a:solidFill>
                  <a:schemeClr val="bg1">
                    <a:lumMod val="75000"/>
                  </a:schemeClr>
                </a:solidFill>
                <a:latin typeface="Cambria"/>
                <a:ea typeface="+mn-ea"/>
                <a:cs typeface="Cambria"/>
              </a:defRPr>
            </a:lvl2pPr>
            <a:lvl3pPr marL="914400" indent="0" algn="l" defTabSz="457200" rtl="0" eaLnBrk="1" latinLnBrk="0" hangingPunct="1">
              <a:spcBef>
                <a:spcPts val="1368"/>
              </a:spcBef>
              <a:buClr>
                <a:srgbClr val="FDD70A"/>
              </a:buClr>
              <a:buFont typeface="Arial"/>
              <a:buNone/>
              <a:defRPr sz="1800" b="1" kern="1200">
                <a:solidFill>
                  <a:schemeClr val="bg1">
                    <a:lumMod val="75000"/>
                  </a:schemeClr>
                </a:solidFill>
                <a:latin typeface="Cambria"/>
                <a:ea typeface="+mn-ea"/>
                <a:cs typeface="Cambria"/>
              </a:defRPr>
            </a:lvl3pPr>
            <a:lvl4pPr marL="1371600" indent="0" algn="l" defTabSz="457200" rtl="0" eaLnBrk="1" latinLnBrk="0" hangingPunct="1">
              <a:spcBef>
                <a:spcPts val="1368"/>
              </a:spcBef>
              <a:buClr>
                <a:srgbClr val="FDD70A"/>
              </a:buClr>
              <a:buFont typeface="Arial"/>
              <a:buNone/>
              <a:defRPr sz="1600" b="1" kern="1200">
                <a:solidFill>
                  <a:schemeClr val="bg1">
                    <a:lumMod val="75000"/>
                  </a:schemeClr>
                </a:solidFill>
                <a:latin typeface="Cambria"/>
                <a:ea typeface="+mn-ea"/>
                <a:cs typeface="Cambria"/>
              </a:defRPr>
            </a:lvl4pPr>
            <a:lvl5pPr marL="1828800" indent="0" algn="l" defTabSz="457200" rtl="0" eaLnBrk="1" latinLnBrk="0" hangingPunct="1">
              <a:spcBef>
                <a:spcPts val="1368"/>
              </a:spcBef>
              <a:buClr>
                <a:srgbClr val="FDD70A"/>
              </a:buClr>
              <a:buFont typeface="Arial"/>
              <a:buNone/>
              <a:defRPr sz="1600" b="1" kern="1200">
                <a:solidFill>
                  <a:schemeClr val="bg1">
                    <a:lumMod val="75000"/>
                  </a:schemeClr>
                </a:solidFill>
                <a:latin typeface="Cambria"/>
                <a:ea typeface="+mn-ea"/>
                <a:cs typeface="Cambria"/>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r>
              <a:rPr lang="en-US" dirty="0">
                <a:solidFill>
                  <a:srgbClr val="FDD70A"/>
                </a:solidFill>
              </a:rPr>
              <a:t>After Class</a:t>
            </a:r>
          </a:p>
        </p:txBody>
      </p:sp>
      <p:sp>
        <p:nvSpPr>
          <p:cNvPr id="16" name="Content Placeholder 2"/>
          <p:cNvSpPr txBox="1">
            <a:spLocks/>
          </p:cNvSpPr>
          <p:nvPr/>
        </p:nvSpPr>
        <p:spPr>
          <a:xfrm>
            <a:off x="-8638" y="4776602"/>
            <a:ext cx="3209906" cy="1138680"/>
          </a:xfrm>
          <a:prstGeom prst="rect">
            <a:avLst/>
          </a:prstGeom>
        </p:spPr>
        <p:txBody>
          <a:bodyPr/>
          <a:lstStyle>
            <a:lvl1pPr marL="342900" indent="-342900" algn="l" defTabSz="457200" rtl="0" eaLnBrk="1" latinLnBrk="0" hangingPunct="1">
              <a:spcBef>
                <a:spcPts val="1368"/>
              </a:spcBef>
              <a:buClr>
                <a:srgbClr val="FDD70A"/>
              </a:buClr>
              <a:buFont typeface="Arial"/>
              <a:buChar char="•"/>
              <a:defRPr sz="2800" kern="1200">
                <a:solidFill>
                  <a:schemeClr val="bg1"/>
                </a:solidFill>
                <a:latin typeface="Cambria"/>
                <a:ea typeface="+mn-ea"/>
                <a:cs typeface="Cambria"/>
              </a:defRPr>
            </a:lvl1pPr>
            <a:lvl2pPr marL="742950" indent="-285750" algn="l" defTabSz="457200" rtl="0" eaLnBrk="1" latinLnBrk="0" hangingPunct="1">
              <a:spcBef>
                <a:spcPts val="1368"/>
              </a:spcBef>
              <a:buClr>
                <a:srgbClr val="FDD70A"/>
              </a:buClr>
              <a:buFont typeface="Arial"/>
              <a:buChar char="–"/>
              <a:defRPr sz="2400" kern="1200">
                <a:solidFill>
                  <a:schemeClr val="bg1">
                    <a:lumMod val="75000"/>
                  </a:schemeClr>
                </a:solidFill>
                <a:latin typeface="Cambria"/>
                <a:ea typeface="+mn-ea"/>
                <a:cs typeface="Cambria"/>
              </a:defRPr>
            </a:lvl2pPr>
            <a:lvl3pPr marL="1143000" indent="-228600" algn="l" defTabSz="457200" rtl="0" eaLnBrk="1" latinLnBrk="0" hangingPunct="1">
              <a:spcBef>
                <a:spcPts val="1368"/>
              </a:spcBef>
              <a:buClr>
                <a:srgbClr val="FDD70A"/>
              </a:buClr>
              <a:buFont typeface="Arial"/>
              <a:buChar char="•"/>
              <a:defRPr sz="2000" kern="1200">
                <a:solidFill>
                  <a:schemeClr val="bg1">
                    <a:lumMod val="75000"/>
                  </a:schemeClr>
                </a:solidFill>
                <a:latin typeface="Cambria"/>
                <a:ea typeface="+mn-ea"/>
                <a:cs typeface="Cambria"/>
              </a:defRPr>
            </a:lvl3pPr>
            <a:lvl4pPr marL="16002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4pPr>
            <a:lvl5pPr marL="20574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en-US" sz="2000" dirty="0"/>
              <a:t>Assigned online tutorial</a:t>
            </a:r>
          </a:p>
          <a:p>
            <a:r>
              <a:rPr lang="en-US" sz="2000" dirty="0"/>
              <a:t>Foreshadow class lesson</a:t>
            </a:r>
          </a:p>
          <a:p>
            <a:r>
              <a:rPr lang="en-US" sz="2000" dirty="0"/>
              <a:t>Review of student work</a:t>
            </a:r>
          </a:p>
          <a:p>
            <a:endParaRPr lang="en-US" sz="2000" dirty="0"/>
          </a:p>
        </p:txBody>
      </p:sp>
      <p:sp>
        <p:nvSpPr>
          <p:cNvPr id="17" name="Content Placeholder 2"/>
          <p:cNvSpPr txBox="1">
            <a:spLocks/>
          </p:cNvSpPr>
          <p:nvPr/>
        </p:nvSpPr>
        <p:spPr>
          <a:xfrm>
            <a:off x="3253110" y="4776602"/>
            <a:ext cx="3071122" cy="1138680"/>
          </a:xfrm>
          <a:prstGeom prst="rect">
            <a:avLst/>
          </a:prstGeom>
        </p:spPr>
        <p:txBody>
          <a:bodyPr/>
          <a:lstStyle>
            <a:lvl1pPr marL="342900" indent="-342900" algn="l" defTabSz="457200" rtl="0" eaLnBrk="1" latinLnBrk="0" hangingPunct="1">
              <a:spcBef>
                <a:spcPts val="1368"/>
              </a:spcBef>
              <a:buClr>
                <a:srgbClr val="FDD70A"/>
              </a:buClr>
              <a:buFont typeface="Arial"/>
              <a:buChar char="•"/>
              <a:defRPr sz="2800" kern="1200">
                <a:solidFill>
                  <a:schemeClr val="bg1"/>
                </a:solidFill>
                <a:latin typeface="Cambria"/>
                <a:ea typeface="+mn-ea"/>
                <a:cs typeface="Cambria"/>
              </a:defRPr>
            </a:lvl1pPr>
            <a:lvl2pPr marL="742950" indent="-285750" algn="l" defTabSz="457200" rtl="0" eaLnBrk="1" latinLnBrk="0" hangingPunct="1">
              <a:spcBef>
                <a:spcPts val="1368"/>
              </a:spcBef>
              <a:buClr>
                <a:srgbClr val="FDD70A"/>
              </a:buClr>
              <a:buFont typeface="Arial"/>
              <a:buChar char="–"/>
              <a:defRPr sz="2400" kern="1200">
                <a:solidFill>
                  <a:schemeClr val="bg1">
                    <a:lumMod val="75000"/>
                  </a:schemeClr>
                </a:solidFill>
                <a:latin typeface="Cambria"/>
                <a:ea typeface="+mn-ea"/>
                <a:cs typeface="Cambria"/>
              </a:defRPr>
            </a:lvl2pPr>
            <a:lvl3pPr marL="1143000" indent="-228600" algn="l" defTabSz="457200" rtl="0" eaLnBrk="1" latinLnBrk="0" hangingPunct="1">
              <a:spcBef>
                <a:spcPts val="1368"/>
              </a:spcBef>
              <a:buClr>
                <a:srgbClr val="FDD70A"/>
              </a:buClr>
              <a:buFont typeface="Arial"/>
              <a:buChar char="•"/>
              <a:defRPr sz="2000" kern="1200">
                <a:solidFill>
                  <a:schemeClr val="bg1">
                    <a:lumMod val="75000"/>
                  </a:schemeClr>
                </a:solidFill>
                <a:latin typeface="Cambria"/>
                <a:ea typeface="+mn-ea"/>
                <a:cs typeface="Cambria"/>
              </a:defRPr>
            </a:lvl3pPr>
            <a:lvl4pPr marL="16002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4pPr>
            <a:lvl5pPr marL="20574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en-US" sz="2000" dirty="0"/>
              <a:t>Tailored instruction</a:t>
            </a:r>
          </a:p>
          <a:p>
            <a:r>
              <a:rPr lang="en-US" sz="2000" dirty="0"/>
              <a:t>More time for higher level work/discussion</a:t>
            </a:r>
          </a:p>
        </p:txBody>
      </p:sp>
      <p:sp>
        <p:nvSpPr>
          <p:cNvPr id="18" name="Content Placeholder 2"/>
          <p:cNvSpPr txBox="1">
            <a:spLocks/>
          </p:cNvSpPr>
          <p:nvPr/>
        </p:nvSpPr>
        <p:spPr>
          <a:xfrm>
            <a:off x="6402536" y="4776602"/>
            <a:ext cx="2741464" cy="1138680"/>
          </a:xfrm>
          <a:prstGeom prst="rect">
            <a:avLst/>
          </a:prstGeom>
        </p:spPr>
        <p:txBody>
          <a:bodyPr/>
          <a:lstStyle>
            <a:lvl1pPr marL="342900" indent="-342900" algn="l" defTabSz="457200" rtl="0" eaLnBrk="1" latinLnBrk="0" hangingPunct="1">
              <a:spcBef>
                <a:spcPts val="1368"/>
              </a:spcBef>
              <a:buClr>
                <a:srgbClr val="FDD70A"/>
              </a:buClr>
              <a:buFont typeface="Arial"/>
              <a:buChar char="•"/>
              <a:defRPr sz="2800" kern="1200">
                <a:solidFill>
                  <a:schemeClr val="bg1"/>
                </a:solidFill>
                <a:latin typeface="Cambria"/>
                <a:ea typeface="+mn-ea"/>
                <a:cs typeface="Cambria"/>
              </a:defRPr>
            </a:lvl1pPr>
            <a:lvl2pPr marL="742950" indent="-285750" algn="l" defTabSz="457200" rtl="0" eaLnBrk="1" latinLnBrk="0" hangingPunct="1">
              <a:spcBef>
                <a:spcPts val="1368"/>
              </a:spcBef>
              <a:buClr>
                <a:srgbClr val="FDD70A"/>
              </a:buClr>
              <a:buFont typeface="Arial"/>
              <a:buChar char="–"/>
              <a:defRPr sz="2400" kern="1200">
                <a:solidFill>
                  <a:schemeClr val="bg1">
                    <a:lumMod val="75000"/>
                  </a:schemeClr>
                </a:solidFill>
                <a:latin typeface="Cambria"/>
                <a:ea typeface="+mn-ea"/>
                <a:cs typeface="Cambria"/>
              </a:defRPr>
            </a:lvl2pPr>
            <a:lvl3pPr marL="1143000" indent="-228600" algn="l" defTabSz="457200" rtl="0" eaLnBrk="1" latinLnBrk="0" hangingPunct="1">
              <a:spcBef>
                <a:spcPts val="1368"/>
              </a:spcBef>
              <a:buClr>
                <a:srgbClr val="FDD70A"/>
              </a:buClr>
              <a:buFont typeface="Arial"/>
              <a:buChar char="•"/>
              <a:defRPr sz="2000" kern="1200">
                <a:solidFill>
                  <a:schemeClr val="bg1">
                    <a:lumMod val="75000"/>
                  </a:schemeClr>
                </a:solidFill>
                <a:latin typeface="Cambria"/>
                <a:ea typeface="+mn-ea"/>
                <a:cs typeface="Cambria"/>
              </a:defRPr>
            </a:lvl3pPr>
            <a:lvl4pPr marL="16002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4pPr>
            <a:lvl5pPr marL="20574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en-US" sz="2000" dirty="0"/>
              <a:t>Continue discussion </a:t>
            </a:r>
          </a:p>
          <a:p>
            <a:r>
              <a:rPr lang="en-US" sz="2000" dirty="0"/>
              <a:t>Opportunities for additional tutorials and follow-up</a:t>
            </a:r>
          </a:p>
        </p:txBody>
      </p:sp>
    </p:spTree>
    <p:extLst>
      <p:ext uri="{BB962C8B-B14F-4D97-AF65-F5344CB8AC3E}">
        <p14:creationId xmlns:p14="http://schemas.microsoft.com/office/powerpoint/2010/main" val="192762355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"In the trenches" Model</a:t>
            </a:r>
          </a:p>
        </p:txBody>
      </p:sp>
      <p:pic>
        <p:nvPicPr>
          <p:cNvPr id="10" name="Picture 9" descr="audience3.png"/>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3362748" y="1866900"/>
            <a:ext cx="1371600" cy="1371600"/>
          </a:xfrm>
          <a:prstGeom prst="rect">
            <a:avLst/>
          </a:prstGeom>
        </p:spPr>
      </p:pic>
      <p:cxnSp>
        <p:nvCxnSpPr>
          <p:cNvPr id="5" name="Straight Connector 4"/>
          <p:cNvCxnSpPr/>
          <p:nvPr/>
        </p:nvCxnSpPr>
        <p:spPr>
          <a:xfrm>
            <a:off x="3226319" y="1417638"/>
            <a:ext cx="0" cy="4933422"/>
          </a:xfrm>
          <a:prstGeom prst="line">
            <a:avLst/>
          </a:prstGeom>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6411240" y="1417638"/>
            <a:ext cx="0" cy="4933422"/>
          </a:xfrm>
          <a:prstGeom prst="line">
            <a:avLst/>
          </a:prstGeom>
        </p:spPr>
        <p:style>
          <a:lnRef idx="2">
            <a:schemeClr val="accent1"/>
          </a:lnRef>
          <a:fillRef idx="0">
            <a:schemeClr val="accent1"/>
          </a:fillRef>
          <a:effectRef idx="1">
            <a:schemeClr val="accent1"/>
          </a:effectRef>
          <a:fontRef idx="minor">
            <a:schemeClr val="tx1"/>
          </a:fontRef>
        </p:style>
      </p:cxnSp>
      <p:pic>
        <p:nvPicPr>
          <p:cNvPr id="2" name="Picture 1" descr="teacher14.png"/>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1672795" y="3333540"/>
            <a:ext cx="1371600" cy="1371600"/>
          </a:xfrm>
          <a:prstGeom prst="rect">
            <a:avLst/>
          </a:prstGeom>
        </p:spPr>
      </p:pic>
      <p:cxnSp>
        <p:nvCxnSpPr>
          <p:cNvPr id="7" name="Straight Connector 6"/>
          <p:cNvCxnSpPr/>
          <p:nvPr/>
        </p:nvCxnSpPr>
        <p:spPr>
          <a:xfrm>
            <a:off x="173466" y="1745280"/>
            <a:ext cx="8820420" cy="0"/>
          </a:xfrm>
          <a:prstGeom prst="line">
            <a:avLst/>
          </a:prstGeom>
        </p:spPr>
        <p:style>
          <a:lnRef idx="2">
            <a:schemeClr val="accent1"/>
          </a:lnRef>
          <a:fillRef idx="0">
            <a:schemeClr val="accent1"/>
          </a:fillRef>
          <a:effectRef idx="1">
            <a:schemeClr val="accent1"/>
          </a:effectRef>
          <a:fontRef idx="minor">
            <a:schemeClr val="tx1"/>
          </a:fontRef>
        </p:style>
      </p:cxnSp>
      <p:pic>
        <p:nvPicPr>
          <p:cNvPr id="4" name="Picture 3" descr="businessmen10.png"/>
          <p:cNvPicPr>
            <a:picLocks noChangeAspect="1"/>
          </p:cNvPicPr>
          <p:nvPr/>
        </p:nvPicPr>
        <p:blipFill>
          <a:blip r:embed="rId5">
            <a:lum bright="70000" contrast="-70000"/>
            <a:extLst>
              <a:ext uri="{28A0092B-C50C-407E-A947-70E740481C1C}">
                <a14:useLocalDpi xmlns:a14="http://schemas.microsoft.com/office/drawing/2010/main" val="0"/>
              </a:ext>
            </a:extLst>
          </a:blip>
          <a:stretch>
            <a:fillRect/>
          </a:stretch>
        </p:blipFill>
        <p:spPr>
          <a:xfrm>
            <a:off x="3923628" y="3039140"/>
            <a:ext cx="1828800" cy="1828800"/>
          </a:xfrm>
          <a:prstGeom prst="rect">
            <a:avLst/>
          </a:prstGeom>
        </p:spPr>
      </p:pic>
      <p:pic>
        <p:nvPicPr>
          <p:cNvPr id="12" name="Picture 11" descr="audience3.png"/>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6645031" y="1961940"/>
            <a:ext cx="914400" cy="914400"/>
          </a:xfrm>
          <a:prstGeom prst="rect">
            <a:avLst/>
          </a:prstGeom>
        </p:spPr>
      </p:pic>
      <p:pic>
        <p:nvPicPr>
          <p:cNvPr id="13" name="Picture 12" descr="teacher14.png"/>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4930804" y="1866900"/>
            <a:ext cx="1371600" cy="1371600"/>
          </a:xfrm>
          <a:prstGeom prst="rect">
            <a:avLst/>
          </a:prstGeom>
        </p:spPr>
      </p:pic>
      <p:pic>
        <p:nvPicPr>
          <p:cNvPr id="14" name="Picture 13" descr="teacher14.png"/>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7884716" y="1961940"/>
            <a:ext cx="914400" cy="914400"/>
          </a:xfrm>
          <a:prstGeom prst="rect">
            <a:avLst/>
          </a:prstGeom>
        </p:spPr>
      </p:pic>
      <p:pic>
        <p:nvPicPr>
          <p:cNvPr id="15" name="Picture 14" descr="businessmen10.png"/>
          <p:cNvPicPr>
            <a:picLocks noChangeAspect="1"/>
          </p:cNvPicPr>
          <p:nvPr/>
        </p:nvPicPr>
        <p:blipFill>
          <a:blip r:embed="rId5">
            <a:lum bright="70000" contrast="-70000"/>
            <a:extLst>
              <a:ext uri="{28A0092B-C50C-407E-A947-70E740481C1C}">
                <a14:useLocalDpi xmlns:a14="http://schemas.microsoft.com/office/drawing/2010/main" val="0"/>
              </a:ext>
            </a:extLst>
          </a:blip>
          <a:stretch>
            <a:fillRect/>
          </a:stretch>
        </p:blipFill>
        <p:spPr>
          <a:xfrm>
            <a:off x="6645031" y="3333540"/>
            <a:ext cx="914400" cy="914400"/>
          </a:xfrm>
          <a:prstGeom prst="rect">
            <a:avLst/>
          </a:prstGeom>
        </p:spPr>
      </p:pic>
      <p:pic>
        <p:nvPicPr>
          <p:cNvPr id="8" name="Picture 7" descr="businessmen35.png"/>
          <p:cNvPicPr>
            <a:picLocks noChangeAspect="1"/>
          </p:cNvPicPr>
          <p:nvPr/>
        </p:nvPicPr>
        <p:blipFill>
          <a:blip r:embed="rId6">
            <a:lum bright="70000" contrast="-70000"/>
            <a:extLst>
              <a:ext uri="{28A0092B-C50C-407E-A947-70E740481C1C}">
                <a14:useLocalDpi xmlns:a14="http://schemas.microsoft.com/office/drawing/2010/main" val="0"/>
              </a:ext>
            </a:extLst>
          </a:blip>
          <a:stretch>
            <a:fillRect/>
          </a:stretch>
        </p:blipFill>
        <p:spPr>
          <a:xfrm>
            <a:off x="7884716" y="3333540"/>
            <a:ext cx="914400" cy="914400"/>
          </a:xfrm>
          <a:prstGeom prst="rect">
            <a:avLst/>
          </a:prstGeom>
        </p:spPr>
      </p:pic>
      <p:sp>
        <p:nvSpPr>
          <p:cNvPr id="16" name="Text Placeholder 2"/>
          <p:cNvSpPr txBox="1">
            <a:spLocks/>
          </p:cNvSpPr>
          <p:nvPr/>
        </p:nvSpPr>
        <p:spPr>
          <a:xfrm>
            <a:off x="457200" y="1324580"/>
            <a:ext cx="2117420" cy="446455"/>
          </a:xfrm>
          <a:prstGeom prst="rect">
            <a:avLst/>
          </a:prstGeom>
        </p:spPr>
        <p:txBody>
          <a:bodyPr anchor="b"/>
          <a:lstStyle>
            <a:lvl1pPr marL="0" indent="0" algn="l" defTabSz="457200" rtl="0" eaLnBrk="1" latinLnBrk="0" hangingPunct="1">
              <a:spcBef>
                <a:spcPts val="1368"/>
              </a:spcBef>
              <a:buClr>
                <a:srgbClr val="FDD70A"/>
              </a:buClr>
              <a:buFont typeface="Arial"/>
              <a:buNone/>
              <a:defRPr sz="2400" b="1" kern="1200">
                <a:solidFill>
                  <a:schemeClr val="bg1"/>
                </a:solidFill>
                <a:latin typeface="Cambria"/>
                <a:ea typeface="+mn-ea"/>
                <a:cs typeface="Cambria"/>
              </a:defRPr>
            </a:lvl1pPr>
            <a:lvl2pPr marL="457200" indent="0" algn="l" defTabSz="457200" rtl="0" eaLnBrk="1" latinLnBrk="0" hangingPunct="1">
              <a:spcBef>
                <a:spcPts val="1368"/>
              </a:spcBef>
              <a:buClr>
                <a:srgbClr val="FDD70A"/>
              </a:buClr>
              <a:buFont typeface="Arial"/>
              <a:buNone/>
              <a:defRPr sz="2000" b="1" kern="1200">
                <a:solidFill>
                  <a:schemeClr val="bg1">
                    <a:lumMod val="75000"/>
                  </a:schemeClr>
                </a:solidFill>
                <a:latin typeface="Cambria"/>
                <a:ea typeface="+mn-ea"/>
                <a:cs typeface="Cambria"/>
              </a:defRPr>
            </a:lvl2pPr>
            <a:lvl3pPr marL="914400" indent="0" algn="l" defTabSz="457200" rtl="0" eaLnBrk="1" latinLnBrk="0" hangingPunct="1">
              <a:spcBef>
                <a:spcPts val="1368"/>
              </a:spcBef>
              <a:buClr>
                <a:srgbClr val="FDD70A"/>
              </a:buClr>
              <a:buFont typeface="Arial"/>
              <a:buNone/>
              <a:defRPr sz="1800" b="1" kern="1200">
                <a:solidFill>
                  <a:schemeClr val="bg1">
                    <a:lumMod val="75000"/>
                  </a:schemeClr>
                </a:solidFill>
                <a:latin typeface="Cambria"/>
                <a:ea typeface="+mn-ea"/>
                <a:cs typeface="Cambria"/>
              </a:defRPr>
            </a:lvl3pPr>
            <a:lvl4pPr marL="1371600" indent="0" algn="l" defTabSz="457200" rtl="0" eaLnBrk="1" latinLnBrk="0" hangingPunct="1">
              <a:spcBef>
                <a:spcPts val="1368"/>
              </a:spcBef>
              <a:buClr>
                <a:srgbClr val="FDD70A"/>
              </a:buClr>
              <a:buFont typeface="Arial"/>
              <a:buNone/>
              <a:defRPr sz="1600" b="1" kern="1200">
                <a:solidFill>
                  <a:schemeClr val="bg1">
                    <a:lumMod val="75000"/>
                  </a:schemeClr>
                </a:solidFill>
                <a:latin typeface="Cambria"/>
                <a:ea typeface="+mn-ea"/>
                <a:cs typeface="Cambria"/>
              </a:defRPr>
            </a:lvl4pPr>
            <a:lvl5pPr marL="1828800" indent="0" algn="l" defTabSz="457200" rtl="0" eaLnBrk="1" latinLnBrk="0" hangingPunct="1">
              <a:spcBef>
                <a:spcPts val="1368"/>
              </a:spcBef>
              <a:buClr>
                <a:srgbClr val="FDD70A"/>
              </a:buClr>
              <a:buFont typeface="Arial"/>
              <a:buNone/>
              <a:defRPr sz="1600" b="1" kern="1200">
                <a:solidFill>
                  <a:schemeClr val="bg1">
                    <a:lumMod val="75000"/>
                  </a:schemeClr>
                </a:solidFill>
                <a:latin typeface="Cambria"/>
                <a:ea typeface="+mn-ea"/>
                <a:cs typeface="Cambria"/>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r>
              <a:rPr lang="en-US" dirty="0">
                <a:solidFill>
                  <a:srgbClr val="FDD70A"/>
                </a:solidFill>
              </a:rPr>
              <a:t>Prior to Class</a:t>
            </a:r>
          </a:p>
        </p:txBody>
      </p:sp>
      <p:sp>
        <p:nvSpPr>
          <p:cNvPr id="17" name="Text Placeholder 2"/>
          <p:cNvSpPr txBox="1">
            <a:spLocks/>
          </p:cNvSpPr>
          <p:nvPr/>
        </p:nvSpPr>
        <p:spPr>
          <a:xfrm>
            <a:off x="4100022" y="1318930"/>
            <a:ext cx="1262092" cy="446455"/>
          </a:xfrm>
          <a:prstGeom prst="rect">
            <a:avLst/>
          </a:prstGeom>
        </p:spPr>
        <p:txBody>
          <a:bodyPr anchor="b"/>
          <a:lstStyle>
            <a:lvl1pPr marL="0" indent="0" algn="l" defTabSz="457200" rtl="0" eaLnBrk="1" latinLnBrk="0" hangingPunct="1">
              <a:spcBef>
                <a:spcPts val="1368"/>
              </a:spcBef>
              <a:buClr>
                <a:srgbClr val="FDD70A"/>
              </a:buClr>
              <a:buFont typeface="Arial"/>
              <a:buNone/>
              <a:defRPr sz="2400" b="1" kern="1200">
                <a:solidFill>
                  <a:schemeClr val="bg1"/>
                </a:solidFill>
                <a:latin typeface="Cambria"/>
                <a:ea typeface="+mn-ea"/>
                <a:cs typeface="Cambria"/>
              </a:defRPr>
            </a:lvl1pPr>
            <a:lvl2pPr marL="457200" indent="0" algn="l" defTabSz="457200" rtl="0" eaLnBrk="1" latinLnBrk="0" hangingPunct="1">
              <a:spcBef>
                <a:spcPts val="1368"/>
              </a:spcBef>
              <a:buClr>
                <a:srgbClr val="FDD70A"/>
              </a:buClr>
              <a:buFont typeface="Arial"/>
              <a:buNone/>
              <a:defRPr sz="2000" b="1" kern="1200">
                <a:solidFill>
                  <a:schemeClr val="bg1">
                    <a:lumMod val="75000"/>
                  </a:schemeClr>
                </a:solidFill>
                <a:latin typeface="Cambria"/>
                <a:ea typeface="+mn-ea"/>
                <a:cs typeface="Cambria"/>
              </a:defRPr>
            </a:lvl2pPr>
            <a:lvl3pPr marL="914400" indent="0" algn="l" defTabSz="457200" rtl="0" eaLnBrk="1" latinLnBrk="0" hangingPunct="1">
              <a:spcBef>
                <a:spcPts val="1368"/>
              </a:spcBef>
              <a:buClr>
                <a:srgbClr val="FDD70A"/>
              </a:buClr>
              <a:buFont typeface="Arial"/>
              <a:buNone/>
              <a:defRPr sz="1800" b="1" kern="1200">
                <a:solidFill>
                  <a:schemeClr val="bg1">
                    <a:lumMod val="75000"/>
                  </a:schemeClr>
                </a:solidFill>
                <a:latin typeface="Cambria"/>
                <a:ea typeface="+mn-ea"/>
                <a:cs typeface="Cambria"/>
              </a:defRPr>
            </a:lvl3pPr>
            <a:lvl4pPr marL="1371600" indent="0" algn="l" defTabSz="457200" rtl="0" eaLnBrk="1" latinLnBrk="0" hangingPunct="1">
              <a:spcBef>
                <a:spcPts val="1368"/>
              </a:spcBef>
              <a:buClr>
                <a:srgbClr val="FDD70A"/>
              </a:buClr>
              <a:buFont typeface="Arial"/>
              <a:buNone/>
              <a:defRPr sz="1600" b="1" kern="1200">
                <a:solidFill>
                  <a:schemeClr val="bg1">
                    <a:lumMod val="75000"/>
                  </a:schemeClr>
                </a:solidFill>
                <a:latin typeface="Cambria"/>
                <a:ea typeface="+mn-ea"/>
                <a:cs typeface="Cambria"/>
              </a:defRPr>
            </a:lvl4pPr>
            <a:lvl5pPr marL="1828800" indent="0" algn="l" defTabSz="457200" rtl="0" eaLnBrk="1" latinLnBrk="0" hangingPunct="1">
              <a:spcBef>
                <a:spcPts val="1368"/>
              </a:spcBef>
              <a:buClr>
                <a:srgbClr val="FDD70A"/>
              </a:buClr>
              <a:buFont typeface="Arial"/>
              <a:buNone/>
              <a:defRPr sz="1600" b="1" kern="1200">
                <a:solidFill>
                  <a:schemeClr val="bg1">
                    <a:lumMod val="75000"/>
                  </a:schemeClr>
                </a:solidFill>
                <a:latin typeface="Cambria"/>
                <a:ea typeface="+mn-ea"/>
                <a:cs typeface="Cambria"/>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r>
              <a:rPr lang="en-US" dirty="0">
                <a:solidFill>
                  <a:srgbClr val="FDD70A"/>
                </a:solidFill>
              </a:rPr>
              <a:t>In Class</a:t>
            </a:r>
          </a:p>
        </p:txBody>
      </p:sp>
      <p:sp>
        <p:nvSpPr>
          <p:cNvPr id="18" name="Text Placeholder 2"/>
          <p:cNvSpPr txBox="1">
            <a:spLocks/>
          </p:cNvSpPr>
          <p:nvPr/>
        </p:nvSpPr>
        <p:spPr>
          <a:xfrm>
            <a:off x="6972331" y="1298825"/>
            <a:ext cx="1714469" cy="446455"/>
          </a:xfrm>
          <a:prstGeom prst="rect">
            <a:avLst/>
          </a:prstGeom>
        </p:spPr>
        <p:txBody>
          <a:bodyPr anchor="b"/>
          <a:lstStyle>
            <a:lvl1pPr marL="0" indent="0" algn="l" defTabSz="457200" rtl="0" eaLnBrk="1" latinLnBrk="0" hangingPunct="1">
              <a:spcBef>
                <a:spcPts val="1368"/>
              </a:spcBef>
              <a:buClr>
                <a:srgbClr val="FDD70A"/>
              </a:buClr>
              <a:buFont typeface="Arial"/>
              <a:buNone/>
              <a:defRPr sz="2400" b="1" kern="1200">
                <a:solidFill>
                  <a:schemeClr val="bg1"/>
                </a:solidFill>
                <a:latin typeface="Cambria"/>
                <a:ea typeface="+mn-ea"/>
                <a:cs typeface="Cambria"/>
              </a:defRPr>
            </a:lvl1pPr>
            <a:lvl2pPr marL="457200" indent="0" algn="l" defTabSz="457200" rtl="0" eaLnBrk="1" latinLnBrk="0" hangingPunct="1">
              <a:spcBef>
                <a:spcPts val="1368"/>
              </a:spcBef>
              <a:buClr>
                <a:srgbClr val="FDD70A"/>
              </a:buClr>
              <a:buFont typeface="Arial"/>
              <a:buNone/>
              <a:defRPr sz="2000" b="1" kern="1200">
                <a:solidFill>
                  <a:schemeClr val="bg1">
                    <a:lumMod val="75000"/>
                  </a:schemeClr>
                </a:solidFill>
                <a:latin typeface="Cambria"/>
                <a:ea typeface="+mn-ea"/>
                <a:cs typeface="Cambria"/>
              </a:defRPr>
            </a:lvl2pPr>
            <a:lvl3pPr marL="914400" indent="0" algn="l" defTabSz="457200" rtl="0" eaLnBrk="1" latinLnBrk="0" hangingPunct="1">
              <a:spcBef>
                <a:spcPts val="1368"/>
              </a:spcBef>
              <a:buClr>
                <a:srgbClr val="FDD70A"/>
              </a:buClr>
              <a:buFont typeface="Arial"/>
              <a:buNone/>
              <a:defRPr sz="1800" b="1" kern="1200">
                <a:solidFill>
                  <a:schemeClr val="bg1">
                    <a:lumMod val="75000"/>
                  </a:schemeClr>
                </a:solidFill>
                <a:latin typeface="Cambria"/>
                <a:ea typeface="+mn-ea"/>
                <a:cs typeface="Cambria"/>
              </a:defRPr>
            </a:lvl3pPr>
            <a:lvl4pPr marL="1371600" indent="0" algn="l" defTabSz="457200" rtl="0" eaLnBrk="1" latinLnBrk="0" hangingPunct="1">
              <a:spcBef>
                <a:spcPts val="1368"/>
              </a:spcBef>
              <a:buClr>
                <a:srgbClr val="FDD70A"/>
              </a:buClr>
              <a:buFont typeface="Arial"/>
              <a:buNone/>
              <a:defRPr sz="1600" b="1" kern="1200">
                <a:solidFill>
                  <a:schemeClr val="bg1">
                    <a:lumMod val="75000"/>
                  </a:schemeClr>
                </a:solidFill>
                <a:latin typeface="Cambria"/>
                <a:ea typeface="+mn-ea"/>
                <a:cs typeface="Cambria"/>
              </a:defRPr>
            </a:lvl4pPr>
            <a:lvl5pPr marL="1828800" indent="0" algn="l" defTabSz="457200" rtl="0" eaLnBrk="1" latinLnBrk="0" hangingPunct="1">
              <a:spcBef>
                <a:spcPts val="1368"/>
              </a:spcBef>
              <a:buClr>
                <a:srgbClr val="FDD70A"/>
              </a:buClr>
              <a:buFont typeface="Arial"/>
              <a:buNone/>
              <a:defRPr sz="1600" b="1" kern="1200">
                <a:solidFill>
                  <a:schemeClr val="bg1">
                    <a:lumMod val="75000"/>
                  </a:schemeClr>
                </a:solidFill>
                <a:latin typeface="Cambria"/>
                <a:ea typeface="+mn-ea"/>
                <a:cs typeface="Cambria"/>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r>
              <a:rPr lang="en-US" dirty="0">
                <a:solidFill>
                  <a:srgbClr val="FDD70A"/>
                </a:solidFill>
              </a:rPr>
              <a:t>After Class</a:t>
            </a:r>
          </a:p>
        </p:txBody>
      </p:sp>
      <p:sp>
        <p:nvSpPr>
          <p:cNvPr id="19" name="Content Placeholder 2"/>
          <p:cNvSpPr txBox="1">
            <a:spLocks/>
          </p:cNvSpPr>
          <p:nvPr/>
        </p:nvSpPr>
        <p:spPr>
          <a:xfrm>
            <a:off x="-8638" y="4776602"/>
            <a:ext cx="3209906" cy="1138680"/>
          </a:xfrm>
          <a:prstGeom prst="rect">
            <a:avLst/>
          </a:prstGeom>
        </p:spPr>
        <p:txBody>
          <a:bodyPr/>
          <a:lstStyle>
            <a:lvl1pPr marL="342900" indent="-342900" algn="l" defTabSz="457200" rtl="0" eaLnBrk="1" latinLnBrk="0" hangingPunct="1">
              <a:spcBef>
                <a:spcPts val="1368"/>
              </a:spcBef>
              <a:buClr>
                <a:srgbClr val="FDD70A"/>
              </a:buClr>
              <a:buFont typeface="Arial"/>
              <a:buChar char="•"/>
              <a:defRPr sz="2800" kern="1200">
                <a:solidFill>
                  <a:schemeClr val="bg1"/>
                </a:solidFill>
                <a:latin typeface="Cambria"/>
                <a:ea typeface="+mn-ea"/>
                <a:cs typeface="Cambria"/>
              </a:defRPr>
            </a:lvl1pPr>
            <a:lvl2pPr marL="742950" indent="-285750" algn="l" defTabSz="457200" rtl="0" eaLnBrk="1" latinLnBrk="0" hangingPunct="1">
              <a:spcBef>
                <a:spcPts val="1368"/>
              </a:spcBef>
              <a:buClr>
                <a:srgbClr val="FDD70A"/>
              </a:buClr>
              <a:buFont typeface="Arial"/>
              <a:buChar char="–"/>
              <a:defRPr sz="2400" kern="1200">
                <a:solidFill>
                  <a:schemeClr val="bg1">
                    <a:lumMod val="75000"/>
                  </a:schemeClr>
                </a:solidFill>
                <a:latin typeface="Cambria"/>
                <a:ea typeface="+mn-ea"/>
                <a:cs typeface="Cambria"/>
              </a:defRPr>
            </a:lvl2pPr>
            <a:lvl3pPr marL="1143000" indent="-228600" algn="l" defTabSz="457200" rtl="0" eaLnBrk="1" latinLnBrk="0" hangingPunct="1">
              <a:spcBef>
                <a:spcPts val="1368"/>
              </a:spcBef>
              <a:buClr>
                <a:srgbClr val="FDD70A"/>
              </a:buClr>
              <a:buFont typeface="Arial"/>
              <a:buChar char="•"/>
              <a:defRPr sz="2000" kern="1200">
                <a:solidFill>
                  <a:schemeClr val="bg1">
                    <a:lumMod val="75000"/>
                  </a:schemeClr>
                </a:solidFill>
                <a:latin typeface="Cambria"/>
                <a:ea typeface="+mn-ea"/>
                <a:cs typeface="Cambria"/>
              </a:defRPr>
            </a:lvl3pPr>
            <a:lvl4pPr marL="16002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4pPr>
            <a:lvl5pPr marL="20574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en-US" sz="2000" dirty="0"/>
              <a:t>Early in-class visits</a:t>
            </a:r>
          </a:p>
          <a:p>
            <a:r>
              <a:rPr lang="en-US" sz="2000" dirty="0"/>
              <a:t>Assigned online tutorial</a:t>
            </a:r>
          </a:p>
          <a:p>
            <a:r>
              <a:rPr lang="en-US" sz="2000" dirty="0"/>
              <a:t>Review of student work</a:t>
            </a:r>
          </a:p>
          <a:p>
            <a:endParaRPr lang="en-US" sz="2000" dirty="0"/>
          </a:p>
        </p:txBody>
      </p:sp>
      <p:sp>
        <p:nvSpPr>
          <p:cNvPr id="20" name="Content Placeholder 2"/>
          <p:cNvSpPr txBox="1">
            <a:spLocks/>
          </p:cNvSpPr>
          <p:nvPr/>
        </p:nvSpPr>
        <p:spPr>
          <a:xfrm>
            <a:off x="3253110" y="4776602"/>
            <a:ext cx="3071122" cy="1138680"/>
          </a:xfrm>
          <a:prstGeom prst="rect">
            <a:avLst/>
          </a:prstGeom>
        </p:spPr>
        <p:txBody>
          <a:bodyPr/>
          <a:lstStyle>
            <a:lvl1pPr marL="342900" indent="-342900" algn="l" defTabSz="457200" rtl="0" eaLnBrk="1" latinLnBrk="0" hangingPunct="1">
              <a:spcBef>
                <a:spcPts val="1368"/>
              </a:spcBef>
              <a:buClr>
                <a:srgbClr val="FDD70A"/>
              </a:buClr>
              <a:buFont typeface="Arial"/>
              <a:buChar char="•"/>
              <a:defRPr sz="2800" kern="1200">
                <a:solidFill>
                  <a:schemeClr val="bg1"/>
                </a:solidFill>
                <a:latin typeface="Cambria"/>
                <a:ea typeface="+mn-ea"/>
                <a:cs typeface="Cambria"/>
              </a:defRPr>
            </a:lvl1pPr>
            <a:lvl2pPr marL="742950" indent="-285750" algn="l" defTabSz="457200" rtl="0" eaLnBrk="1" latinLnBrk="0" hangingPunct="1">
              <a:spcBef>
                <a:spcPts val="1368"/>
              </a:spcBef>
              <a:buClr>
                <a:srgbClr val="FDD70A"/>
              </a:buClr>
              <a:buFont typeface="Arial"/>
              <a:buChar char="–"/>
              <a:defRPr sz="2400" kern="1200">
                <a:solidFill>
                  <a:schemeClr val="bg1">
                    <a:lumMod val="75000"/>
                  </a:schemeClr>
                </a:solidFill>
                <a:latin typeface="Cambria"/>
                <a:ea typeface="+mn-ea"/>
                <a:cs typeface="Cambria"/>
              </a:defRPr>
            </a:lvl2pPr>
            <a:lvl3pPr marL="1143000" indent="-228600" algn="l" defTabSz="457200" rtl="0" eaLnBrk="1" latinLnBrk="0" hangingPunct="1">
              <a:spcBef>
                <a:spcPts val="1368"/>
              </a:spcBef>
              <a:buClr>
                <a:srgbClr val="FDD70A"/>
              </a:buClr>
              <a:buFont typeface="Arial"/>
              <a:buChar char="•"/>
              <a:defRPr sz="2000" kern="1200">
                <a:solidFill>
                  <a:schemeClr val="bg1">
                    <a:lumMod val="75000"/>
                  </a:schemeClr>
                </a:solidFill>
                <a:latin typeface="Cambria"/>
                <a:ea typeface="+mn-ea"/>
                <a:cs typeface="Cambria"/>
              </a:defRPr>
            </a:lvl3pPr>
            <a:lvl4pPr marL="16002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4pPr>
            <a:lvl5pPr marL="20574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en-US" sz="2000" dirty="0"/>
              <a:t>Tailored instruction</a:t>
            </a:r>
          </a:p>
          <a:p>
            <a:r>
              <a:rPr lang="en-US" sz="2000" dirty="0"/>
              <a:t>More time for higher level work/discussion</a:t>
            </a:r>
          </a:p>
        </p:txBody>
      </p:sp>
      <p:sp>
        <p:nvSpPr>
          <p:cNvPr id="21" name="Content Placeholder 2"/>
          <p:cNvSpPr txBox="1">
            <a:spLocks/>
          </p:cNvSpPr>
          <p:nvPr/>
        </p:nvSpPr>
        <p:spPr>
          <a:xfrm>
            <a:off x="6402536" y="4776602"/>
            <a:ext cx="2741464" cy="1138680"/>
          </a:xfrm>
          <a:prstGeom prst="rect">
            <a:avLst/>
          </a:prstGeom>
        </p:spPr>
        <p:txBody>
          <a:bodyPr/>
          <a:lstStyle>
            <a:lvl1pPr marL="342900" indent="-342900" algn="l" defTabSz="457200" rtl="0" eaLnBrk="1" latinLnBrk="0" hangingPunct="1">
              <a:spcBef>
                <a:spcPts val="1368"/>
              </a:spcBef>
              <a:buClr>
                <a:srgbClr val="FDD70A"/>
              </a:buClr>
              <a:buFont typeface="Arial"/>
              <a:buChar char="•"/>
              <a:defRPr sz="2800" kern="1200">
                <a:solidFill>
                  <a:schemeClr val="bg1"/>
                </a:solidFill>
                <a:latin typeface="Cambria"/>
                <a:ea typeface="+mn-ea"/>
                <a:cs typeface="Cambria"/>
              </a:defRPr>
            </a:lvl1pPr>
            <a:lvl2pPr marL="742950" indent="-285750" algn="l" defTabSz="457200" rtl="0" eaLnBrk="1" latinLnBrk="0" hangingPunct="1">
              <a:spcBef>
                <a:spcPts val="1368"/>
              </a:spcBef>
              <a:buClr>
                <a:srgbClr val="FDD70A"/>
              </a:buClr>
              <a:buFont typeface="Arial"/>
              <a:buChar char="–"/>
              <a:defRPr sz="2400" kern="1200">
                <a:solidFill>
                  <a:schemeClr val="bg1">
                    <a:lumMod val="75000"/>
                  </a:schemeClr>
                </a:solidFill>
                <a:latin typeface="Cambria"/>
                <a:ea typeface="+mn-ea"/>
                <a:cs typeface="Cambria"/>
              </a:defRPr>
            </a:lvl2pPr>
            <a:lvl3pPr marL="1143000" indent="-228600" algn="l" defTabSz="457200" rtl="0" eaLnBrk="1" latinLnBrk="0" hangingPunct="1">
              <a:spcBef>
                <a:spcPts val="1368"/>
              </a:spcBef>
              <a:buClr>
                <a:srgbClr val="FDD70A"/>
              </a:buClr>
              <a:buFont typeface="Arial"/>
              <a:buChar char="•"/>
              <a:defRPr sz="2000" kern="1200">
                <a:solidFill>
                  <a:schemeClr val="bg1">
                    <a:lumMod val="75000"/>
                  </a:schemeClr>
                </a:solidFill>
                <a:latin typeface="Cambria"/>
                <a:ea typeface="+mn-ea"/>
                <a:cs typeface="Cambria"/>
              </a:defRPr>
            </a:lvl3pPr>
            <a:lvl4pPr marL="16002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4pPr>
            <a:lvl5pPr marL="20574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en-US" sz="2000" dirty="0"/>
              <a:t>Continue discussion </a:t>
            </a:r>
          </a:p>
          <a:p>
            <a:r>
              <a:rPr lang="en-US" sz="2000" dirty="0"/>
              <a:t>Opportunities for additional </a:t>
            </a:r>
            <a:r>
              <a:rPr lang="en-US" sz="2000"/>
              <a:t>tutorial </a:t>
            </a:r>
            <a:r>
              <a:rPr lang="en-US" sz="2000" dirty="0"/>
              <a:t>and follow-up</a:t>
            </a:r>
          </a:p>
        </p:txBody>
      </p:sp>
      <p:pic>
        <p:nvPicPr>
          <p:cNvPr id="22" name="Picture 21" descr="audience3.png"/>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301195" y="1961940"/>
            <a:ext cx="1371600" cy="1371600"/>
          </a:xfrm>
          <a:prstGeom prst="rect">
            <a:avLst/>
          </a:prstGeom>
        </p:spPr>
      </p:pic>
    </p:spTree>
    <p:extLst>
      <p:ext uri="{BB962C8B-B14F-4D97-AF65-F5344CB8AC3E}">
        <p14:creationId xmlns:p14="http://schemas.microsoft.com/office/powerpoint/2010/main" val="102698615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Faculty Feedback</a:t>
            </a:r>
          </a:p>
        </p:txBody>
      </p:sp>
      <p:sp>
        <p:nvSpPr>
          <p:cNvPr id="5" name="Content Placeholder 4"/>
          <p:cNvSpPr>
            <a:spLocks noGrp="1"/>
          </p:cNvSpPr>
          <p:nvPr>
            <p:ph sz="half" idx="1"/>
          </p:nvPr>
        </p:nvSpPr>
        <p:spPr>
          <a:xfrm>
            <a:off x="457200" y="1600200"/>
            <a:ext cx="8382000" cy="4483607"/>
          </a:xfrm>
        </p:spPr>
        <p:txBody>
          <a:bodyPr>
            <a:normAutofit fontScale="85000" lnSpcReduction="20000"/>
          </a:bodyPr>
          <a:lstStyle/>
          <a:p>
            <a:r>
              <a:rPr lang="en-US" dirty="0"/>
              <a:t>“I liked that [my librarian] was flexible to the student needs and had clearly been taking the time to monitor their individual progress on D2L.”</a:t>
            </a:r>
          </a:p>
          <a:p>
            <a:r>
              <a:rPr lang="en-US" dirty="0"/>
              <a:t>"[My librarian] was really able to give them expert advice about all of the strange and frustrating questions that arise while doing research.”</a:t>
            </a:r>
          </a:p>
          <a:p>
            <a:r>
              <a:rPr lang="en-US" dirty="0"/>
              <a:t>"In the future I think I would actually try to implement further integration so that my students would feel more comfortable seeking help outside of me for their research needs.”</a:t>
            </a:r>
          </a:p>
          <a:p>
            <a:r>
              <a:rPr lang="en-US" dirty="0"/>
              <a:t>"The librarian came into class a second time just to help students as they searched for sources. This proved to be very helpful!"</a:t>
            </a:r>
          </a:p>
          <a:p>
            <a:endParaRPr lang="en-US" dirty="0"/>
          </a:p>
        </p:txBody>
      </p:sp>
    </p:spTree>
    <p:extLst>
      <p:ext uri="{BB962C8B-B14F-4D97-AF65-F5344CB8AC3E}">
        <p14:creationId xmlns:p14="http://schemas.microsoft.com/office/powerpoint/2010/main" val="55371707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Assessment: History</a:t>
            </a:r>
          </a:p>
        </p:txBody>
      </p:sp>
      <p:sp>
        <p:nvSpPr>
          <p:cNvPr id="3" name="Content Placeholder 2"/>
          <p:cNvSpPr>
            <a:spLocks noGrp="1"/>
          </p:cNvSpPr>
          <p:nvPr>
            <p:ph idx="1"/>
          </p:nvPr>
        </p:nvSpPr>
        <p:spPr/>
        <p:txBody>
          <a:bodyPr vert="horz" lIns="91440" tIns="45720" rIns="91440" bIns="45720" rtlCol="0" anchor="t">
            <a:normAutofit/>
          </a:bodyPr>
          <a:lstStyle/>
          <a:p>
            <a:r>
              <a:rPr lang="en-US" dirty="0"/>
              <a:t>2012-2014: </a:t>
            </a:r>
          </a:p>
          <a:p>
            <a:pPr lvl="1"/>
            <a:r>
              <a:rPr lang="en-US" dirty="0">
                <a:solidFill>
                  <a:srgbClr val="FFFFFF"/>
                </a:solidFill>
              </a:rPr>
              <a:t>Student surveys: evaluation and assessment questions</a:t>
            </a:r>
          </a:p>
          <a:p>
            <a:r>
              <a:rPr lang="en-US" dirty="0"/>
              <a:t>2015: </a:t>
            </a:r>
          </a:p>
          <a:p>
            <a:pPr lvl="1"/>
            <a:r>
              <a:rPr lang="en-US" dirty="0">
                <a:solidFill>
                  <a:srgbClr val="FFFFFF"/>
                </a:solidFill>
              </a:rPr>
              <a:t>Learning management system (D2L) data analysis with IRB approval</a:t>
            </a:r>
          </a:p>
        </p:txBody>
      </p:sp>
    </p:spTree>
    <p:extLst>
      <p:ext uri="{BB962C8B-B14F-4D97-AF65-F5344CB8AC3E}">
        <p14:creationId xmlns:p14="http://schemas.microsoft.com/office/powerpoint/2010/main" val="330748398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2012-2014 Assessment overview</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646919571"/>
              </p:ext>
            </p:extLst>
          </p:nvPr>
        </p:nvGraphicFramePr>
        <p:xfrm>
          <a:off x="656901" y="1283591"/>
          <a:ext cx="7693152" cy="4792750"/>
        </p:xfrm>
        <a:graphic>
          <a:graphicData uri="http://schemas.openxmlformats.org/drawingml/2006/table">
            <a:tbl>
              <a:tblPr firstRow="1" firstCol="1" bandRow="1">
                <a:tableStyleId>{1E171933-4619-4E11-9A3F-F7608DF75F80}</a:tableStyleId>
              </a:tblPr>
              <a:tblGrid>
                <a:gridCol w="2905255">
                  <a:extLst>
                    <a:ext uri="{9D8B030D-6E8A-4147-A177-3AD203B41FA5}">
                      <a16:colId xmlns="" xmlns:a16="http://schemas.microsoft.com/office/drawing/2014/main" val="1979731458"/>
                    </a:ext>
                  </a:extLst>
                </a:gridCol>
                <a:gridCol w="1551467">
                  <a:extLst>
                    <a:ext uri="{9D8B030D-6E8A-4147-A177-3AD203B41FA5}">
                      <a16:colId xmlns="" xmlns:a16="http://schemas.microsoft.com/office/drawing/2014/main" val="4162075312"/>
                    </a:ext>
                  </a:extLst>
                </a:gridCol>
                <a:gridCol w="1084230">
                  <a:extLst>
                    <a:ext uri="{9D8B030D-6E8A-4147-A177-3AD203B41FA5}">
                      <a16:colId xmlns="" xmlns:a16="http://schemas.microsoft.com/office/drawing/2014/main" val="75372458"/>
                    </a:ext>
                  </a:extLst>
                </a:gridCol>
                <a:gridCol w="1078240">
                  <a:extLst>
                    <a:ext uri="{9D8B030D-6E8A-4147-A177-3AD203B41FA5}">
                      <a16:colId xmlns="" xmlns:a16="http://schemas.microsoft.com/office/drawing/2014/main" val="3624342137"/>
                    </a:ext>
                  </a:extLst>
                </a:gridCol>
                <a:gridCol w="1073960">
                  <a:extLst>
                    <a:ext uri="{9D8B030D-6E8A-4147-A177-3AD203B41FA5}">
                      <a16:colId xmlns="" xmlns:a16="http://schemas.microsoft.com/office/drawing/2014/main" val="2120395011"/>
                    </a:ext>
                  </a:extLst>
                </a:gridCol>
              </a:tblGrid>
              <a:tr h="251442">
                <a:tc>
                  <a:txBody>
                    <a:bodyPr/>
                    <a:lstStyle/>
                    <a:p>
                      <a:pPr marL="0" marR="0">
                        <a:spcBef>
                          <a:spcPts val="0"/>
                        </a:spcBef>
                        <a:spcAft>
                          <a:spcPts val="0"/>
                        </a:spcAft>
                      </a:pPr>
                      <a:r>
                        <a:rPr lang="en-US" sz="1600">
                          <a:effectLst/>
                        </a:rPr>
                        <a:t> </a:t>
                      </a:r>
                    </a:p>
                  </a:txBody>
                  <a:tcPr marL="62861" marR="62861" marT="0" marB="0"/>
                </a:tc>
                <a:tc>
                  <a:txBody>
                    <a:bodyPr/>
                    <a:lstStyle/>
                    <a:p>
                      <a:pPr marL="0" marR="0" algn="ctr">
                        <a:spcBef>
                          <a:spcPts val="0"/>
                        </a:spcBef>
                        <a:spcAft>
                          <a:spcPts val="0"/>
                        </a:spcAft>
                      </a:pPr>
                      <a:r>
                        <a:rPr lang="en-US" sz="1600">
                          <a:effectLst/>
                        </a:rPr>
                        <a:t> </a:t>
                      </a:r>
                    </a:p>
                  </a:txBody>
                  <a:tcPr marL="62861" marR="62861" marT="0" marB="0"/>
                </a:tc>
                <a:tc gridSpan="3">
                  <a:txBody>
                    <a:bodyPr/>
                    <a:lstStyle/>
                    <a:p>
                      <a:pPr marL="0" marR="0" algn="ctr">
                        <a:spcBef>
                          <a:spcPts val="0"/>
                        </a:spcBef>
                        <a:spcAft>
                          <a:spcPts val="0"/>
                        </a:spcAft>
                      </a:pPr>
                      <a:r>
                        <a:rPr lang="en-US" sz="2400" dirty="0">
                          <a:effectLst/>
                        </a:rPr>
                        <a:t>Percentages</a:t>
                      </a:r>
                    </a:p>
                  </a:txBody>
                  <a:tcPr marL="62861" marR="62861" marT="0" marB="0"/>
                </a:tc>
                <a:tc hMerge="1">
                  <a:txBody>
                    <a:bodyPr/>
                    <a:lstStyle/>
                    <a:p>
                      <a:endParaRPr lang="en-US"/>
                    </a:p>
                  </a:txBody>
                  <a:tcPr/>
                </a:tc>
                <a:tc hMerge="1">
                  <a:txBody>
                    <a:bodyPr/>
                    <a:lstStyle/>
                    <a:p>
                      <a:endParaRPr lang="en-US"/>
                    </a:p>
                  </a:txBody>
                  <a:tcPr/>
                </a:tc>
                <a:extLst>
                  <a:ext uri="{0D108BD9-81ED-4DB2-BD59-A6C34878D82A}">
                    <a16:rowId xmlns="" xmlns:a16="http://schemas.microsoft.com/office/drawing/2014/main" val="72636390"/>
                  </a:ext>
                </a:extLst>
              </a:tr>
              <a:tr h="502885">
                <a:tc>
                  <a:txBody>
                    <a:bodyPr/>
                    <a:lstStyle/>
                    <a:p>
                      <a:pPr marL="0" marR="0" algn="ctr">
                        <a:spcBef>
                          <a:spcPts val="0"/>
                        </a:spcBef>
                        <a:spcAft>
                          <a:spcPts val="0"/>
                        </a:spcAft>
                      </a:pPr>
                      <a:r>
                        <a:rPr lang="en-US" sz="2000" dirty="0">
                          <a:effectLst/>
                        </a:rPr>
                        <a:t>Question </a:t>
                      </a:r>
                      <a:r>
                        <a:rPr lang="en-US" sz="2000" b="0" dirty="0">
                          <a:effectLst/>
                        </a:rPr>
                        <a:t>(paraphrased)</a:t>
                      </a:r>
                    </a:p>
                  </a:txBody>
                  <a:tcPr marL="62861" marR="62861" marT="0" marB="0" anchor="ctr"/>
                </a:tc>
                <a:tc>
                  <a:txBody>
                    <a:bodyPr/>
                    <a:lstStyle/>
                    <a:p>
                      <a:pPr marL="0" marR="0" algn="ctr">
                        <a:spcBef>
                          <a:spcPts val="0"/>
                        </a:spcBef>
                        <a:spcAft>
                          <a:spcPts val="0"/>
                        </a:spcAft>
                      </a:pPr>
                      <a:r>
                        <a:rPr lang="en-US" sz="2000" dirty="0">
                          <a:effectLst/>
                        </a:rPr>
                        <a:t>'Correct' answer</a:t>
                      </a:r>
                    </a:p>
                  </a:txBody>
                  <a:tcPr marL="62861" marR="62861" marT="0" marB="0" anchor="ctr"/>
                </a:tc>
                <a:tc>
                  <a:txBody>
                    <a:bodyPr/>
                    <a:lstStyle/>
                    <a:p>
                      <a:pPr marL="0" marR="0" algn="ctr">
                        <a:spcBef>
                          <a:spcPts val="0"/>
                        </a:spcBef>
                        <a:spcAft>
                          <a:spcPts val="0"/>
                        </a:spcAft>
                      </a:pPr>
                      <a:r>
                        <a:rPr lang="en-US" sz="2000" b="1" dirty="0">
                          <a:effectLst/>
                        </a:rPr>
                        <a:t>2012</a:t>
                      </a:r>
                    </a:p>
                  </a:txBody>
                  <a:tcPr marL="62861" marR="62861" marT="0" marB="0" anchor="ctr"/>
                </a:tc>
                <a:tc>
                  <a:txBody>
                    <a:bodyPr/>
                    <a:lstStyle/>
                    <a:p>
                      <a:pPr marL="0" marR="0" algn="ctr">
                        <a:spcBef>
                          <a:spcPts val="0"/>
                        </a:spcBef>
                        <a:spcAft>
                          <a:spcPts val="0"/>
                        </a:spcAft>
                      </a:pPr>
                      <a:r>
                        <a:rPr lang="en-US" sz="2000" b="1" dirty="0">
                          <a:effectLst/>
                        </a:rPr>
                        <a:t>2013</a:t>
                      </a:r>
                    </a:p>
                  </a:txBody>
                  <a:tcPr marL="62861" marR="62861" marT="0" marB="0" anchor="ctr"/>
                </a:tc>
                <a:tc>
                  <a:txBody>
                    <a:bodyPr/>
                    <a:lstStyle/>
                    <a:p>
                      <a:pPr marL="0" marR="0" algn="ctr">
                        <a:spcBef>
                          <a:spcPts val="0"/>
                        </a:spcBef>
                        <a:spcAft>
                          <a:spcPts val="0"/>
                        </a:spcAft>
                      </a:pPr>
                      <a:r>
                        <a:rPr lang="en-US" sz="2000" b="1" dirty="0">
                          <a:effectLst/>
                        </a:rPr>
                        <a:t>2014</a:t>
                      </a:r>
                    </a:p>
                  </a:txBody>
                  <a:tcPr marL="62861" marR="62861" marT="0" marB="0" anchor="ctr"/>
                </a:tc>
                <a:extLst>
                  <a:ext uri="{0D108BD9-81ED-4DB2-BD59-A6C34878D82A}">
                    <a16:rowId xmlns="" xmlns:a16="http://schemas.microsoft.com/office/drawing/2014/main" val="342023376"/>
                  </a:ext>
                </a:extLst>
              </a:tr>
              <a:tr h="502885">
                <a:tc>
                  <a:txBody>
                    <a:bodyPr/>
                    <a:lstStyle/>
                    <a:p>
                      <a:pPr marL="0" marR="0">
                        <a:spcBef>
                          <a:spcPts val="0"/>
                        </a:spcBef>
                        <a:spcAft>
                          <a:spcPts val="0"/>
                        </a:spcAft>
                      </a:pPr>
                      <a:r>
                        <a:rPr lang="en-US" b="0" dirty="0">
                          <a:effectLst/>
                        </a:rPr>
                        <a:t>How do you get help in the library?</a:t>
                      </a:r>
                    </a:p>
                  </a:txBody>
                  <a:tcPr marL="62861" marR="62861" marT="0" marB="0" anchor="ctr"/>
                </a:tc>
                <a:tc>
                  <a:txBody>
                    <a:bodyPr/>
                    <a:lstStyle/>
                    <a:p>
                      <a:pPr marL="0" marR="0">
                        <a:spcBef>
                          <a:spcPts val="0"/>
                        </a:spcBef>
                        <a:spcAft>
                          <a:spcPts val="0"/>
                        </a:spcAft>
                      </a:pPr>
                      <a:r>
                        <a:rPr lang="en-US" dirty="0">
                          <a:effectLst/>
                        </a:rPr>
                        <a:t>All of above …</a:t>
                      </a:r>
                    </a:p>
                  </a:txBody>
                  <a:tcPr marL="62861" marR="62861" marT="0" marB="0" anchor="ctr"/>
                </a:tc>
                <a:tc>
                  <a:txBody>
                    <a:bodyPr/>
                    <a:lstStyle/>
                    <a:p>
                      <a:pPr marL="0" marR="0" algn="ctr">
                        <a:spcBef>
                          <a:spcPts val="0"/>
                        </a:spcBef>
                        <a:spcAft>
                          <a:spcPts val="0"/>
                        </a:spcAft>
                      </a:pPr>
                      <a:r>
                        <a:rPr lang="en-US" dirty="0">
                          <a:effectLst/>
                        </a:rPr>
                        <a:t>95.59</a:t>
                      </a:r>
                    </a:p>
                  </a:txBody>
                  <a:tcPr marL="62861" marR="62861" marT="0" marB="0" anchor="ctr"/>
                </a:tc>
                <a:tc>
                  <a:txBody>
                    <a:bodyPr/>
                    <a:lstStyle/>
                    <a:p>
                      <a:pPr marL="0" marR="0" algn="ctr">
                        <a:spcBef>
                          <a:spcPts val="0"/>
                        </a:spcBef>
                        <a:spcAft>
                          <a:spcPts val="0"/>
                        </a:spcAft>
                      </a:pPr>
                      <a:r>
                        <a:rPr lang="en-US" dirty="0">
                          <a:effectLst/>
                        </a:rPr>
                        <a:t>97.65</a:t>
                      </a:r>
                    </a:p>
                  </a:txBody>
                  <a:tcPr marL="62861" marR="62861" marT="0" marB="0" anchor="ctr"/>
                </a:tc>
                <a:tc>
                  <a:txBody>
                    <a:bodyPr/>
                    <a:lstStyle/>
                    <a:p>
                      <a:pPr marL="0" marR="0" algn="ctr">
                        <a:spcBef>
                          <a:spcPts val="0"/>
                        </a:spcBef>
                        <a:spcAft>
                          <a:spcPts val="0"/>
                        </a:spcAft>
                      </a:pPr>
                      <a:r>
                        <a:rPr lang="en-US" dirty="0">
                          <a:effectLst/>
                        </a:rPr>
                        <a:t>96.27</a:t>
                      </a:r>
                    </a:p>
                  </a:txBody>
                  <a:tcPr marL="62861" marR="62861" marT="0" marB="0" anchor="ctr"/>
                </a:tc>
                <a:extLst>
                  <a:ext uri="{0D108BD9-81ED-4DB2-BD59-A6C34878D82A}">
                    <a16:rowId xmlns="" xmlns:a16="http://schemas.microsoft.com/office/drawing/2014/main" val="2328805273"/>
                  </a:ext>
                </a:extLst>
              </a:tr>
              <a:tr h="1005769">
                <a:tc>
                  <a:txBody>
                    <a:bodyPr/>
                    <a:lstStyle/>
                    <a:p>
                      <a:pPr marL="0" marR="0">
                        <a:spcBef>
                          <a:spcPts val="0"/>
                        </a:spcBef>
                        <a:spcAft>
                          <a:spcPts val="0"/>
                        </a:spcAft>
                      </a:pPr>
                      <a:r>
                        <a:rPr lang="en-US" b="0" dirty="0">
                          <a:effectLst/>
                        </a:rPr>
                        <a:t>For malaria topic, choose the most effective article search strategy ...</a:t>
                      </a:r>
                    </a:p>
                  </a:txBody>
                  <a:tcPr marL="62861" marR="62861" marT="0" marB="0"/>
                </a:tc>
                <a:tc>
                  <a:txBody>
                    <a:bodyPr/>
                    <a:lstStyle/>
                    <a:p>
                      <a:pPr marL="0" marR="0">
                        <a:spcBef>
                          <a:spcPts val="0"/>
                        </a:spcBef>
                        <a:spcAft>
                          <a:spcPts val="0"/>
                        </a:spcAft>
                      </a:pPr>
                      <a:r>
                        <a:rPr lang="en-US" dirty="0">
                          <a:effectLst/>
                        </a:rPr>
                        <a:t>mosquito and nets and malaria </a:t>
                      </a:r>
                    </a:p>
                  </a:txBody>
                  <a:tcPr marL="62861" marR="62861" marT="0" marB="0" anchor="ctr"/>
                </a:tc>
                <a:tc>
                  <a:txBody>
                    <a:bodyPr/>
                    <a:lstStyle/>
                    <a:p>
                      <a:pPr marL="0" marR="0" algn="ctr">
                        <a:spcBef>
                          <a:spcPts val="0"/>
                        </a:spcBef>
                        <a:spcAft>
                          <a:spcPts val="0"/>
                        </a:spcAft>
                      </a:pPr>
                      <a:r>
                        <a:rPr lang="en-US" dirty="0">
                          <a:effectLst/>
                        </a:rPr>
                        <a:t>n/a</a:t>
                      </a:r>
                    </a:p>
                  </a:txBody>
                  <a:tcPr marL="62861" marR="62861" marT="0" marB="0" anchor="ctr"/>
                </a:tc>
                <a:tc>
                  <a:txBody>
                    <a:bodyPr/>
                    <a:lstStyle/>
                    <a:p>
                      <a:pPr marL="0" marR="0" algn="ctr">
                        <a:spcBef>
                          <a:spcPts val="0"/>
                        </a:spcBef>
                        <a:spcAft>
                          <a:spcPts val="0"/>
                        </a:spcAft>
                      </a:pPr>
                      <a:r>
                        <a:rPr lang="en-US" dirty="0">
                          <a:effectLst/>
                        </a:rPr>
                        <a:t>66.91 </a:t>
                      </a:r>
                    </a:p>
                  </a:txBody>
                  <a:tcPr marL="62861" marR="62861" marT="0" marB="0" anchor="ctr"/>
                </a:tc>
                <a:tc>
                  <a:txBody>
                    <a:bodyPr/>
                    <a:lstStyle/>
                    <a:p>
                      <a:pPr marL="0" marR="0" algn="ctr">
                        <a:spcBef>
                          <a:spcPts val="0"/>
                        </a:spcBef>
                        <a:spcAft>
                          <a:spcPts val="0"/>
                        </a:spcAft>
                      </a:pPr>
                      <a:r>
                        <a:rPr lang="en-US" dirty="0">
                          <a:effectLst/>
                        </a:rPr>
                        <a:t>68.25 </a:t>
                      </a:r>
                    </a:p>
                  </a:txBody>
                  <a:tcPr marL="62861" marR="62861" marT="0" marB="0" anchor="ctr"/>
                </a:tc>
                <a:extLst>
                  <a:ext uri="{0D108BD9-81ED-4DB2-BD59-A6C34878D82A}">
                    <a16:rowId xmlns="" xmlns:a16="http://schemas.microsoft.com/office/drawing/2014/main" val="899399096"/>
                  </a:ext>
                </a:extLst>
              </a:tr>
              <a:tr h="754327">
                <a:tc>
                  <a:txBody>
                    <a:bodyPr/>
                    <a:lstStyle/>
                    <a:p>
                      <a:pPr marL="0" marR="0">
                        <a:spcBef>
                          <a:spcPts val="0"/>
                        </a:spcBef>
                        <a:spcAft>
                          <a:spcPts val="0"/>
                        </a:spcAft>
                      </a:pPr>
                      <a:r>
                        <a:rPr lang="en-US" b="0" dirty="0">
                          <a:effectLst/>
                        </a:rPr>
                        <a:t>What do you do when there’s no full-text?</a:t>
                      </a:r>
                    </a:p>
                  </a:txBody>
                  <a:tcPr marL="62861" marR="62861" marT="0" marB="0"/>
                </a:tc>
                <a:tc>
                  <a:txBody>
                    <a:bodyPr/>
                    <a:lstStyle/>
                    <a:p>
                      <a:pPr marL="0" marR="0">
                        <a:spcBef>
                          <a:spcPts val="0"/>
                        </a:spcBef>
                        <a:spcAft>
                          <a:spcPts val="0"/>
                        </a:spcAft>
                      </a:pPr>
                      <a:r>
                        <a:rPr lang="en-US" dirty="0">
                          <a:effectLst/>
                        </a:rPr>
                        <a:t>Find It @ MU</a:t>
                      </a:r>
                    </a:p>
                  </a:txBody>
                  <a:tcPr marL="62861" marR="62861" marT="0" marB="0" anchor="ctr"/>
                </a:tc>
                <a:tc>
                  <a:txBody>
                    <a:bodyPr/>
                    <a:lstStyle/>
                    <a:p>
                      <a:pPr marL="0" marR="0" algn="ctr">
                        <a:spcBef>
                          <a:spcPts val="0"/>
                        </a:spcBef>
                        <a:spcAft>
                          <a:spcPts val="0"/>
                        </a:spcAft>
                      </a:pPr>
                      <a:r>
                        <a:rPr lang="en-US" dirty="0">
                          <a:effectLst/>
                        </a:rPr>
                        <a:t>89.03</a:t>
                      </a:r>
                    </a:p>
                  </a:txBody>
                  <a:tcPr marL="62861" marR="62861" marT="0" marB="0" anchor="ctr"/>
                </a:tc>
                <a:tc>
                  <a:txBody>
                    <a:bodyPr/>
                    <a:lstStyle/>
                    <a:p>
                      <a:pPr marL="0" marR="0" algn="ctr">
                        <a:spcBef>
                          <a:spcPts val="0"/>
                        </a:spcBef>
                        <a:spcAft>
                          <a:spcPts val="0"/>
                        </a:spcAft>
                      </a:pPr>
                      <a:r>
                        <a:rPr lang="en-US" dirty="0">
                          <a:effectLst/>
                        </a:rPr>
                        <a:t>91.68</a:t>
                      </a:r>
                    </a:p>
                  </a:txBody>
                  <a:tcPr marL="62861" marR="62861" marT="0" marB="0" anchor="ctr"/>
                </a:tc>
                <a:tc>
                  <a:txBody>
                    <a:bodyPr/>
                    <a:lstStyle/>
                    <a:p>
                      <a:pPr marL="0" marR="0" algn="ctr">
                        <a:spcBef>
                          <a:spcPts val="0"/>
                        </a:spcBef>
                        <a:spcAft>
                          <a:spcPts val="0"/>
                        </a:spcAft>
                      </a:pPr>
                      <a:r>
                        <a:rPr lang="en-US" dirty="0">
                          <a:effectLst/>
                        </a:rPr>
                        <a:t>92.29</a:t>
                      </a:r>
                    </a:p>
                  </a:txBody>
                  <a:tcPr marL="62861" marR="62861" marT="0" marB="0" anchor="ctr"/>
                </a:tc>
                <a:extLst>
                  <a:ext uri="{0D108BD9-81ED-4DB2-BD59-A6C34878D82A}">
                    <a16:rowId xmlns="" xmlns:a16="http://schemas.microsoft.com/office/drawing/2014/main" val="2808592590"/>
                  </a:ext>
                </a:extLst>
              </a:tr>
              <a:tr h="754327">
                <a:tc>
                  <a:txBody>
                    <a:bodyPr/>
                    <a:lstStyle/>
                    <a:p>
                      <a:pPr marL="0" marR="0">
                        <a:spcBef>
                          <a:spcPts val="0"/>
                        </a:spcBef>
                        <a:spcAft>
                          <a:spcPts val="0"/>
                        </a:spcAft>
                      </a:pPr>
                      <a:r>
                        <a:rPr lang="en-US" b="0" dirty="0">
                          <a:effectLst/>
                        </a:rPr>
                        <a:t>Identify bold-font element in an article citation …</a:t>
                      </a:r>
                    </a:p>
                  </a:txBody>
                  <a:tcPr marL="62861" marR="62861" marT="0" marB="0"/>
                </a:tc>
                <a:tc>
                  <a:txBody>
                    <a:bodyPr/>
                    <a:lstStyle/>
                    <a:p>
                      <a:pPr marL="0" marR="0">
                        <a:spcBef>
                          <a:spcPts val="0"/>
                        </a:spcBef>
                        <a:spcAft>
                          <a:spcPts val="0"/>
                        </a:spcAft>
                      </a:pPr>
                      <a:r>
                        <a:rPr lang="en-US" dirty="0">
                          <a:effectLst/>
                        </a:rPr>
                        <a:t>Article title</a:t>
                      </a:r>
                    </a:p>
                  </a:txBody>
                  <a:tcPr marL="62861" marR="62861" marT="0" marB="0" anchor="ctr"/>
                </a:tc>
                <a:tc>
                  <a:txBody>
                    <a:bodyPr/>
                    <a:lstStyle/>
                    <a:p>
                      <a:pPr marL="0" marR="0" algn="ctr">
                        <a:spcBef>
                          <a:spcPts val="0"/>
                        </a:spcBef>
                        <a:spcAft>
                          <a:spcPts val="0"/>
                        </a:spcAft>
                      </a:pPr>
                      <a:r>
                        <a:rPr lang="en-US" dirty="0">
                          <a:effectLst/>
                        </a:rPr>
                        <a:t>72.16 </a:t>
                      </a:r>
                    </a:p>
                  </a:txBody>
                  <a:tcPr marL="62861" marR="62861" marT="0" marB="0" anchor="ctr"/>
                </a:tc>
                <a:tc>
                  <a:txBody>
                    <a:bodyPr/>
                    <a:lstStyle/>
                    <a:p>
                      <a:pPr marL="0" marR="0" algn="ctr">
                        <a:spcBef>
                          <a:spcPts val="0"/>
                        </a:spcBef>
                        <a:spcAft>
                          <a:spcPts val="0"/>
                        </a:spcAft>
                      </a:pPr>
                      <a:r>
                        <a:rPr lang="en-US" dirty="0">
                          <a:effectLst/>
                        </a:rPr>
                        <a:t>75.77 </a:t>
                      </a:r>
                    </a:p>
                  </a:txBody>
                  <a:tcPr marL="62861" marR="62861" marT="0" marB="0" anchor="ctr"/>
                </a:tc>
                <a:tc>
                  <a:txBody>
                    <a:bodyPr/>
                    <a:lstStyle/>
                    <a:p>
                      <a:pPr marL="0" marR="0" algn="ctr">
                        <a:spcBef>
                          <a:spcPts val="0"/>
                        </a:spcBef>
                        <a:spcAft>
                          <a:spcPts val="0"/>
                        </a:spcAft>
                      </a:pPr>
                      <a:r>
                        <a:rPr lang="en-US" dirty="0">
                          <a:effectLst/>
                        </a:rPr>
                        <a:t>83.80 </a:t>
                      </a:r>
                    </a:p>
                  </a:txBody>
                  <a:tcPr marL="62861" marR="62861" marT="0" marB="0" anchor="ctr"/>
                </a:tc>
                <a:extLst>
                  <a:ext uri="{0D108BD9-81ED-4DB2-BD59-A6C34878D82A}">
                    <a16:rowId xmlns="" xmlns:a16="http://schemas.microsoft.com/office/drawing/2014/main" val="4286113749"/>
                  </a:ext>
                </a:extLst>
              </a:tr>
              <a:tr h="754327">
                <a:tc>
                  <a:txBody>
                    <a:bodyPr/>
                    <a:lstStyle/>
                    <a:p>
                      <a:pPr marL="0" marR="0">
                        <a:spcBef>
                          <a:spcPts val="0"/>
                        </a:spcBef>
                        <a:spcAft>
                          <a:spcPts val="0"/>
                        </a:spcAft>
                      </a:pPr>
                      <a:r>
                        <a:rPr lang="en-US" b="0" dirty="0">
                          <a:effectLst/>
                        </a:rPr>
                        <a:t>What’s your confidence level after the workshop?</a:t>
                      </a:r>
                    </a:p>
                  </a:txBody>
                  <a:tcPr marL="62861" marR="62861" marT="0" marB="0"/>
                </a:tc>
                <a:tc>
                  <a:txBody>
                    <a:bodyPr/>
                    <a:lstStyle/>
                    <a:p>
                      <a:pPr marL="0" marR="0">
                        <a:spcBef>
                          <a:spcPts val="0"/>
                        </a:spcBef>
                        <a:spcAft>
                          <a:spcPts val="0"/>
                        </a:spcAft>
                      </a:pPr>
                      <a:r>
                        <a:rPr lang="en-US" dirty="0">
                          <a:effectLst/>
                        </a:rPr>
                        <a:t>More confident</a:t>
                      </a:r>
                    </a:p>
                  </a:txBody>
                  <a:tcPr marL="62861" marR="62861" marT="0" marB="0" anchor="ctr"/>
                </a:tc>
                <a:tc>
                  <a:txBody>
                    <a:bodyPr/>
                    <a:lstStyle/>
                    <a:p>
                      <a:pPr marL="0" marR="0" algn="ctr">
                        <a:spcBef>
                          <a:spcPts val="0"/>
                        </a:spcBef>
                        <a:spcAft>
                          <a:spcPts val="0"/>
                        </a:spcAft>
                      </a:pPr>
                      <a:r>
                        <a:rPr lang="en-US" dirty="0">
                          <a:effectLst/>
                        </a:rPr>
                        <a:t>84.77</a:t>
                      </a:r>
                    </a:p>
                  </a:txBody>
                  <a:tcPr marL="62861" marR="62861" marT="0" marB="0" anchor="ctr"/>
                </a:tc>
                <a:tc>
                  <a:txBody>
                    <a:bodyPr/>
                    <a:lstStyle/>
                    <a:p>
                      <a:pPr marL="0" marR="0" algn="ctr">
                        <a:spcBef>
                          <a:spcPts val="0"/>
                        </a:spcBef>
                        <a:spcAft>
                          <a:spcPts val="0"/>
                        </a:spcAft>
                      </a:pPr>
                      <a:r>
                        <a:rPr lang="en-US" dirty="0">
                          <a:effectLst/>
                        </a:rPr>
                        <a:t>84.45</a:t>
                      </a:r>
                    </a:p>
                  </a:txBody>
                  <a:tcPr marL="62861" marR="62861" marT="0" marB="0" anchor="ctr"/>
                </a:tc>
                <a:tc>
                  <a:txBody>
                    <a:bodyPr/>
                    <a:lstStyle/>
                    <a:p>
                      <a:pPr marL="0" marR="0" algn="ctr">
                        <a:spcBef>
                          <a:spcPts val="0"/>
                        </a:spcBef>
                        <a:spcAft>
                          <a:spcPts val="0"/>
                        </a:spcAft>
                      </a:pPr>
                      <a:r>
                        <a:rPr lang="en-US" dirty="0">
                          <a:effectLst/>
                        </a:rPr>
                        <a:t>82.65</a:t>
                      </a:r>
                    </a:p>
                  </a:txBody>
                  <a:tcPr marL="62861" marR="62861" marT="0" marB="0" anchor="ctr"/>
                </a:tc>
                <a:extLst>
                  <a:ext uri="{0D108BD9-81ED-4DB2-BD59-A6C34878D82A}">
                    <a16:rowId xmlns="" xmlns:a16="http://schemas.microsoft.com/office/drawing/2014/main" val="2416936187"/>
                  </a:ext>
                </a:extLst>
              </a:tr>
            </a:tbl>
          </a:graphicData>
        </a:graphic>
      </p:graphicFrame>
    </p:spTree>
    <p:extLst>
      <p:ext uri="{BB962C8B-B14F-4D97-AF65-F5344CB8AC3E}">
        <p14:creationId xmlns:p14="http://schemas.microsoft.com/office/powerpoint/2010/main" val="215368735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2015 Assessment: Methodology</a:t>
            </a:r>
          </a:p>
        </p:txBody>
      </p:sp>
      <p:sp>
        <p:nvSpPr>
          <p:cNvPr id="3" name="Content Placeholder 2"/>
          <p:cNvSpPr>
            <a:spLocks noGrp="1"/>
          </p:cNvSpPr>
          <p:nvPr>
            <p:ph sz="half" idx="1"/>
          </p:nvPr>
        </p:nvSpPr>
        <p:spPr>
          <a:xfrm>
            <a:off x="457199" y="1600200"/>
            <a:ext cx="4394635" cy="4525963"/>
          </a:xfrm>
        </p:spPr>
        <p:txBody>
          <a:bodyPr vert="horz" lIns="91440" tIns="45720" rIns="91440" bIns="45720" rtlCol="0" anchor="t">
            <a:normAutofit fontScale="92500" lnSpcReduction="20000"/>
          </a:bodyPr>
          <a:lstStyle/>
          <a:p>
            <a:r>
              <a:rPr lang="en-US" dirty="0"/>
              <a:t>Consent from 177 students in 19 Freshman English sections.</a:t>
            </a:r>
          </a:p>
          <a:p>
            <a:r>
              <a:rPr lang="en-US" dirty="0">
                <a:latin typeface="Cambria" charset="0"/>
              </a:rPr>
              <a:t>Harvested LMS data from Intro to Academic Research tutorial.</a:t>
            </a:r>
          </a:p>
          <a:p>
            <a:r>
              <a:rPr lang="en-US" dirty="0"/>
              <a:t>2 coders created a codebook for analyzing data.</a:t>
            </a:r>
          </a:p>
          <a:p>
            <a:r>
              <a:rPr lang="en-US" dirty="0"/>
              <a:t>Used </a:t>
            </a:r>
            <a:r>
              <a:rPr lang="en-US" dirty="0" err="1"/>
              <a:t>Qualtrics</a:t>
            </a:r>
            <a:r>
              <a:rPr lang="en-US" dirty="0"/>
              <a:t> forms for SPSS compatible data.</a:t>
            </a:r>
          </a:p>
        </p:txBody>
      </p:sp>
      <p:pic>
        <p:nvPicPr>
          <p:cNvPr id="6" name="Content Placeholder 5"/>
          <p:cNvPicPr>
            <a:picLocks noGrp="1" noChangeAspect="1"/>
          </p:cNvPicPr>
          <p:nvPr>
            <p:ph sz="half" idx="2"/>
          </p:nvPr>
        </p:nvPicPr>
        <p:blipFill>
          <a:blip r:embed="rId3"/>
          <a:stretch>
            <a:fillRect/>
          </a:stretch>
        </p:blipFill>
        <p:spPr>
          <a:xfrm>
            <a:off x="5086356" y="1911005"/>
            <a:ext cx="3580952" cy="3580952"/>
          </a:xfrm>
        </p:spPr>
      </p:pic>
    </p:spTree>
    <p:extLst>
      <p:ext uri="{BB962C8B-B14F-4D97-AF65-F5344CB8AC3E}">
        <p14:creationId xmlns:p14="http://schemas.microsoft.com/office/powerpoint/2010/main" val="385913585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Introduction to Academic Research Module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822" y="213753"/>
            <a:ext cx="7392264" cy="6044540"/>
          </a:xfrm>
          <a:prstGeom prst="rect">
            <a:avLst/>
          </a:prstGeom>
        </p:spPr>
      </p:pic>
    </p:spTree>
    <p:extLst>
      <p:ext uri="{BB962C8B-B14F-4D97-AF65-F5344CB8AC3E}">
        <p14:creationId xmlns:p14="http://schemas.microsoft.com/office/powerpoint/2010/main" val="32506820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ctrTitle"/>
          </p:nvPr>
        </p:nvSpPr>
        <p:spPr/>
        <p:txBody>
          <a:bodyPr/>
          <a:lstStyle/>
          <a:p>
            <a:endParaRPr lang="en-US"/>
          </a:p>
        </p:txBody>
      </p:sp>
      <p:pic>
        <p:nvPicPr>
          <p:cNvPr id="4" name="Picture Placeholder 12" descr="Marquette_Campus_Cropped.jpg"/>
          <p:cNvPicPr>
            <a:picLocks noChangeAspect="1"/>
          </p:cNvPicPr>
          <p:nvPr/>
        </p:nvPicPr>
        <p:blipFill rotWithShape="1">
          <a:blip r:embed="rId3">
            <a:extLst>
              <a:ext uri="{28A0092B-C50C-407E-A947-70E740481C1C}">
                <a14:useLocalDpi xmlns:a14="http://schemas.microsoft.com/office/drawing/2010/main" val="0"/>
              </a:ext>
            </a:extLst>
          </a:blip>
          <a:srcRect l="16441" r="32654"/>
          <a:stretch/>
        </p:blipFill>
        <p:spPr>
          <a:xfrm>
            <a:off x="-1" y="3"/>
            <a:ext cx="9144001" cy="6431760"/>
          </a:xfrm>
          <a:prstGeom prst="rect">
            <a:avLst/>
          </a:prstGeom>
        </p:spPr>
      </p:pic>
    </p:spTree>
    <p:extLst>
      <p:ext uri="{BB962C8B-B14F-4D97-AF65-F5344CB8AC3E}">
        <p14:creationId xmlns:p14="http://schemas.microsoft.com/office/powerpoint/2010/main" val="190964862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Introduction to Academic Research Module</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822" y="225979"/>
            <a:ext cx="7392264" cy="6020087"/>
          </a:xfrm>
          <a:prstGeom prst="rect">
            <a:avLst/>
          </a:prstGeom>
        </p:spPr>
      </p:pic>
    </p:spTree>
    <p:extLst>
      <p:ext uri="{BB962C8B-B14F-4D97-AF65-F5344CB8AC3E}">
        <p14:creationId xmlns:p14="http://schemas.microsoft.com/office/powerpoint/2010/main" val="146322950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Introduction to Academic Research Module</a:t>
            </a:r>
          </a:p>
        </p:txBody>
      </p:sp>
      <p:pic>
        <p:nvPicPr>
          <p:cNvPr id="5"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822" y="193860"/>
            <a:ext cx="7392264" cy="6022580"/>
          </a:xfrm>
          <a:prstGeom prst="rect">
            <a:avLst/>
          </a:prstGeom>
        </p:spPr>
      </p:pic>
    </p:spTree>
    <p:extLst>
      <p:ext uri="{BB962C8B-B14F-4D97-AF65-F5344CB8AC3E}">
        <p14:creationId xmlns:p14="http://schemas.microsoft.com/office/powerpoint/2010/main" val="23057286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Introduction to Academic Research Module</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822" y="244236"/>
            <a:ext cx="7392264" cy="5983574"/>
          </a:xfrm>
          <a:prstGeom prst="rect">
            <a:avLst/>
          </a:prstGeom>
        </p:spPr>
      </p:pic>
    </p:spTree>
    <p:extLst>
      <p:ext uri="{BB962C8B-B14F-4D97-AF65-F5344CB8AC3E}">
        <p14:creationId xmlns:p14="http://schemas.microsoft.com/office/powerpoint/2010/main" val="1434374917"/>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Introduction to Academic Research Module</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0822" y="220491"/>
            <a:ext cx="7392264" cy="6031063"/>
          </a:xfrm>
          <a:prstGeom prst="rect">
            <a:avLst/>
          </a:prstGeom>
        </p:spPr>
      </p:pic>
    </p:spTree>
    <p:extLst>
      <p:ext uri="{BB962C8B-B14F-4D97-AF65-F5344CB8AC3E}">
        <p14:creationId xmlns:p14="http://schemas.microsoft.com/office/powerpoint/2010/main" val="204057689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Tutorial Data Collected</a:t>
            </a:r>
          </a:p>
        </p:txBody>
      </p:sp>
      <p:sp>
        <p:nvSpPr>
          <p:cNvPr id="3" name="Content Placeholder 2"/>
          <p:cNvSpPr>
            <a:spLocks noGrp="1"/>
          </p:cNvSpPr>
          <p:nvPr>
            <p:ph idx="1"/>
          </p:nvPr>
        </p:nvSpPr>
        <p:spPr/>
        <p:txBody>
          <a:bodyPr vert="horz" lIns="91440" tIns="45720" rIns="91440" bIns="45720" rtlCol="0" anchor="t">
            <a:normAutofit fontScale="92500" lnSpcReduction="10000"/>
          </a:bodyPr>
          <a:lstStyle/>
          <a:p>
            <a:r>
              <a:rPr lang="en-US" dirty="0">
                <a:solidFill>
                  <a:srgbClr val="FFFFFF"/>
                </a:solidFill>
              </a:rPr>
              <a:t>Student topic, or research question</a:t>
            </a:r>
          </a:p>
          <a:p>
            <a:r>
              <a:rPr lang="en-US" dirty="0">
                <a:solidFill>
                  <a:srgbClr val="FFFFFF"/>
                </a:solidFill>
              </a:rPr>
              <a:t>Keywords chosen by student for topic</a:t>
            </a:r>
          </a:p>
          <a:p>
            <a:r>
              <a:rPr lang="en-US" dirty="0">
                <a:solidFill>
                  <a:srgbClr val="FFFFFF"/>
                </a:solidFill>
              </a:rPr>
              <a:t>Choice of Boolean command</a:t>
            </a:r>
          </a:p>
          <a:p>
            <a:r>
              <a:rPr lang="en-US" dirty="0">
                <a:solidFill>
                  <a:srgbClr val="FFFFFF"/>
                </a:solidFill>
              </a:rPr>
              <a:t>Article information:</a:t>
            </a:r>
          </a:p>
          <a:p>
            <a:pPr lvl="1"/>
            <a:r>
              <a:rPr lang="en-US" dirty="0">
                <a:solidFill>
                  <a:srgbClr val="FFFFFF"/>
                </a:solidFill>
              </a:rPr>
              <a:t>Article title</a:t>
            </a:r>
          </a:p>
          <a:p>
            <a:pPr lvl="1"/>
            <a:r>
              <a:rPr lang="en-US" dirty="0">
                <a:solidFill>
                  <a:srgbClr val="FFFFFF"/>
                </a:solidFill>
              </a:rPr>
              <a:t>Journal title</a:t>
            </a:r>
          </a:p>
          <a:p>
            <a:pPr lvl="1"/>
            <a:r>
              <a:rPr lang="en-US" dirty="0">
                <a:solidFill>
                  <a:srgbClr val="FFFFFF"/>
                </a:solidFill>
              </a:rPr>
              <a:t>Publication year</a:t>
            </a:r>
          </a:p>
          <a:p>
            <a:r>
              <a:rPr lang="en-US" dirty="0">
                <a:solidFill>
                  <a:srgbClr val="FFFFFF"/>
                </a:solidFill>
              </a:rPr>
              <a:t>Reflection, responses to prompts </a:t>
            </a:r>
          </a:p>
        </p:txBody>
      </p:sp>
    </p:spTree>
    <p:extLst>
      <p:ext uri="{BB962C8B-B14F-4D97-AF65-F5344CB8AC3E}">
        <p14:creationId xmlns:p14="http://schemas.microsoft.com/office/powerpoint/2010/main" val="9332739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Subject Consistency Example</a:t>
            </a:r>
          </a:p>
        </p:txBody>
      </p:sp>
      <p:sp>
        <p:nvSpPr>
          <p:cNvPr id="3" name="Content Placeholder 2"/>
          <p:cNvSpPr>
            <a:spLocks noGrp="1"/>
          </p:cNvSpPr>
          <p:nvPr>
            <p:ph idx="1"/>
          </p:nvPr>
        </p:nvSpPr>
        <p:spPr/>
        <p:txBody>
          <a:bodyPr vert="horz" lIns="91440" tIns="45720" rIns="91440" bIns="45720" rtlCol="0" anchor="t">
            <a:normAutofit fontScale="85000" lnSpcReduction="10000"/>
          </a:bodyPr>
          <a:lstStyle/>
          <a:p>
            <a:r>
              <a:rPr lang="en-US" b="1" dirty="0"/>
              <a:t>Search/topic sentence:</a:t>
            </a:r>
            <a:r>
              <a:rPr lang="en-US" dirty="0"/>
              <a:t> </a:t>
            </a:r>
          </a:p>
          <a:p>
            <a:pPr lvl="1"/>
            <a:r>
              <a:rPr lang="en-US" dirty="0">
                <a:solidFill>
                  <a:srgbClr val="FFFFFF"/>
                </a:solidFill>
              </a:rPr>
              <a:t>"How common is Alzheimer's Disease in the world"</a:t>
            </a:r>
          </a:p>
          <a:p>
            <a:r>
              <a:rPr lang="en-US" b="1" dirty="0"/>
              <a:t>Keywords:</a:t>
            </a:r>
            <a:r>
              <a:rPr lang="en-US" dirty="0"/>
              <a:t> </a:t>
            </a:r>
          </a:p>
          <a:p>
            <a:pPr lvl="1"/>
            <a:r>
              <a:rPr lang="en-US" dirty="0">
                <a:solidFill>
                  <a:srgbClr val="FFFFFF"/>
                </a:solidFill>
              </a:rPr>
              <a:t>Alzheimer's Disease AND common</a:t>
            </a:r>
          </a:p>
          <a:p>
            <a:r>
              <a:rPr lang="en-US" b="1" dirty="0">
                <a:solidFill>
                  <a:srgbClr val="FFFFFF"/>
                </a:solidFill>
              </a:rPr>
              <a:t>Article title:</a:t>
            </a:r>
            <a:r>
              <a:rPr lang="en-US" dirty="0">
                <a:solidFill>
                  <a:srgbClr val="FFFFFF"/>
                </a:solidFill>
              </a:rPr>
              <a:t> </a:t>
            </a:r>
          </a:p>
          <a:p>
            <a:pPr lvl="1"/>
            <a:r>
              <a:rPr lang="en-US" dirty="0">
                <a:solidFill>
                  <a:srgbClr val="FFFFFF"/>
                </a:solidFill>
              </a:rPr>
              <a:t>"Active immunization against complement factor C5a: a new therapeutic approach for Alzheimer's disease"</a:t>
            </a:r>
          </a:p>
          <a:p>
            <a:r>
              <a:rPr lang="en-US" b="1" dirty="0">
                <a:solidFill>
                  <a:srgbClr val="FFFFFF"/>
                </a:solidFill>
              </a:rPr>
              <a:t>Publication title:</a:t>
            </a:r>
            <a:r>
              <a:rPr lang="en-US" dirty="0">
                <a:solidFill>
                  <a:srgbClr val="FFFFFF"/>
                </a:solidFill>
              </a:rPr>
              <a:t> </a:t>
            </a:r>
          </a:p>
          <a:p>
            <a:pPr lvl="1"/>
            <a:r>
              <a:rPr lang="en-US" dirty="0">
                <a:solidFill>
                  <a:srgbClr val="FFFFFF"/>
                </a:solidFill>
              </a:rPr>
              <a:t>Journal entry</a:t>
            </a:r>
          </a:p>
          <a:p>
            <a:endParaRPr lang="en-US" dirty="0">
              <a:solidFill>
                <a:srgbClr val="000000"/>
              </a:solidFill>
              <a:latin typeface="Times New Roman" charset="0"/>
            </a:endParaRPr>
          </a:p>
        </p:txBody>
      </p:sp>
    </p:spTree>
    <p:extLst>
      <p:ext uri="{BB962C8B-B14F-4D97-AF65-F5344CB8AC3E}">
        <p14:creationId xmlns:p14="http://schemas.microsoft.com/office/powerpoint/2010/main" val="43542100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Subject Consistency Analysis</a:t>
            </a:r>
          </a:p>
        </p:txBody>
      </p:sp>
      <p:sp>
        <p:nvSpPr>
          <p:cNvPr id="3" name="Text Placeholder 2"/>
          <p:cNvSpPr>
            <a:spLocks noGrp="1"/>
          </p:cNvSpPr>
          <p:nvPr>
            <p:ph type="body" idx="1"/>
          </p:nvPr>
        </p:nvSpPr>
        <p:spPr/>
        <p:txBody>
          <a:bodyPr/>
          <a:lstStyle/>
          <a:p>
            <a:r>
              <a:rPr lang="en-US" dirty="0"/>
              <a:t>Rating Scale:</a:t>
            </a:r>
          </a:p>
        </p:txBody>
      </p:sp>
      <p:sp>
        <p:nvSpPr>
          <p:cNvPr id="4" name="Content Placeholder 3"/>
          <p:cNvSpPr>
            <a:spLocks noGrp="1"/>
          </p:cNvSpPr>
          <p:nvPr>
            <p:ph sz="half" idx="2"/>
          </p:nvPr>
        </p:nvSpPr>
        <p:spPr>
          <a:xfrm>
            <a:off x="457200" y="2174875"/>
            <a:ext cx="4040188" cy="3951288"/>
          </a:xfrm>
          <a:prstGeom prst="rect">
            <a:avLst/>
          </a:prstGeom>
          <a:ln>
            <a:solidFill>
              <a:srgbClr val="FDD70A"/>
            </a:solidFill>
            <a:prstDash val="dash"/>
          </a:ln>
        </p:spPr>
        <p:txBody>
          <a:bodyPr vert="horz" lIns="91440" tIns="45720" rIns="91440" bIns="45720" rtlCol="0" anchor="t">
            <a:normAutofit/>
          </a:bodyPr>
          <a:lstStyle/>
          <a:p>
            <a:pPr marL="457200" indent="-457200">
              <a:buFont typeface="+mj-lt"/>
              <a:buAutoNum type="arabicPeriod"/>
            </a:pPr>
            <a:r>
              <a:rPr lang="en-US" dirty="0"/>
              <a:t>Not a serious answer</a:t>
            </a:r>
          </a:p>
          <a:p>
            <a:pPr marL="457200" indent="-457200">
              <a:buFont typeface="+mj-lt"/>
              <a:buAutoNum type="arabicPeriod"/>
            </a:pPr>
            <a:r>
              <a:rPr lang="en-US" dirty="0"/>
              <a:t>No real connection, but student seems on task</a:t>
            </a:r>
          </a:p>
          <a:p>
            <a:pPr marL="457200" indent="-457200">
              <a:buFont typeface="+mj-lt"/>
              <a:buAutoNum type="arabicPeriod"/>
            </a:pPr>
            <a:r>
              <a:rPr lang="en-US" dirty="0"/>
              <a:t>2 or 3 out of 4 items are well connected</a:t>
            </a:r>
          </a:p>
          <a:p>
            <a:pPr marL="457200" indent="-457200">
              <a:buFont typeface="+mj-lt"/>
              <a:buAutoNum type="arabicPeriod"/>
            </a:pPr>
            <a:r>
              <a:rPr lang="en-US" dirty="0"/>
              <a:t>All 4 items (search topic, 2 search terms, article title and journal title) are well connected</a:t>
            </a:r>
          </a:p>
        </p:txBody>
      </p:sp>
      <p:sp>
        <p:nvSpPr>
          <p:cNvPr id="5" name="Text Placeholder 4"/>
          <p:cNvSpPr>
            <a:spLocks noGrp="1"/>
          </p:cNvSpPr>
          <p:nvPr>
            <p:ph type="body" sz="quarter" idx="3"/>
          </p:nvPr>
        </p:nvSpPr>
        <p:spPr/>
        <p:txBody>
          <a:bodyPr/>
          <a:lstStyle/>
          <a:p>
            <a:r>
              <a:rPr lang="en-US" dirty="0"/>
              <a:t>Findings:</a:t>
            </a:r>
          </a:p>
        </p:txBody>
      </p:sp>
      <p:sp>
        <p:nvSpPr>
          <p:cNvPr id="6" name="Content Placeholder 5"/>
          <p:cNvSpPr>
            <a:spLocks noGrp="1"/>
          </p:cNvSpPr>
          <p:nvPr>
            <p:ph sz="quarter" idx="4"/>
          </p:nvPr>
        </p:nvSpPr>
        <p:spPr/>
        <p:txBody>
          <a:bodyPr vert="horz" lIns="91440" tIns="45720" rIns="91440" bIns="45720" rtlCol="0" anchor="t">
            <a:normAutofit/>
          </a:bodyPr>
          <a:lstStyle/>
          <a:p>
            <a:r>
              <a:rPr lang="en-US" dirty="0"/>
              <a:t>63.8% of responses were coded 3 or 4.</a:t>
            </a:r>
          </a:p>
          <a:p>
            <a:r>
              <a:rPr lang="en-US" dirty="0"/>
              <a:t>Students were able to select keywords consistent with their topics. </a:t>
            </a:r>
          </a:p>
          <a:p>
            <a:r>
              <a:rPr lang="en-US" dirty="0"/>
              <a:t>Students were able to find articles in publications consistent with their research topic. </a:t>
            </a:r>
          </a:p>
        </p:txBody>
      </p:sp>
    </p:spTree>
    <p:extLst>
      <p:ext uri="{BB962C8B-B14F-4D97-AF65-F5344CB8AC3E}">
        <p14:creationId xmlns:p14="http://schemas.microsoft.com/office/powerpoint/2010/main" val="30005640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Keyword Choice Analysis</a:t>
            </a:r>
          </a:p>
        </p:txBody>
      </p:sp>
      <p:sp>
        <p:nvSpPr>
          <p:cNvPr id="3" name="Text Placeholder 2"/>
          <p:cNvSpPr>
            <a:spLocks noGrp="1"/>
          </p:cNvSpPr>
          <p:nvPr>
            <p:ph type="body" idx="1"/>
          </p:nvPr>
        </p:nvSpPr>
        <p:spPr/>
        <p:txBody>
          <a:bodyPr/>
          <a:lstStyle/>
          <a:p>
            <a:r>
              <a:rPr lang="en-US" dirty="0"/>
              <a:t>Rating Scale:</a:t>
            </a:r>
          </a:p>
        </p:txBody>
      </p:sp>
      <p:sp>
        <p:nvSpPr>
          <p:cNvPr id="4" name="Content Placeholder 3"/>
          <p:cNvSpPr>
            <a:spLocks noGrp="1"/>
          </p:cNvSpPr>
          <p:nvPr>
            <p:ph sz="half" idx="2"/>
          </p:nvPr>
        </p:nvSpPr>
        <p:spPr>
          <a:xfrm>
            <a:off x="457200" y="2174875"/>
            <a:ext cx="4040188" cy="2141093"/>
          </a:xfrm>
          <a:prstGeom prst="rect">
            <a:avLst/>
          </a:prstGeom>
          <a:ln>
            <a:solidFill>
              <a:srgbClr val="FDD70A"/>
            </a:solidFill>
            <a:prstDash val="dash"/>
          </a:ln>
        </p:spPr>
        <p:txBody>
          <a:bodyPr vert="horz" lIns="91440" tIns="45720" rIns="91440" bIns="45720" rtlCol="0" anchor="t">
            <a:normAutofit/>
          </a:bodyPr>
          <a:lstStyle/>
          <a:p>
            <a:pPr marL="457200" indent="-457200">
              <a:buFont typeface="+mj-lt"/>
              <a:buAutoNum type="arabicPeriod"/>
            </a:pPr>
            <a:r>
              <a:rPr lang="en-US" dirty="0"/>
              <a:t>Not on topic</a:t>
            </a:r>
          </a:p>
          <a:p>
            <a:pPr marL="457200" indent="-457200">
              <a:buFont typeface="+mj-lt"/>
              <a:buAutoNum type="arabicPeriod"/>
            </a:pPr>
            <a:r>
              <a:rPr lang="en-US" dirty="0"/>
              <a:t>Functional, but not so effective</a:t>
            </a:r>
          </a:p>
          <a:p>
            <a:pPr marL="457200" indent="-457200">
              <a:buFont typeface="+mj-lt"/>
              <a:buAutoNum type="arabicPeriod"/>
            </a:pPr>
            <a:r>
              <a:rPr lang="en-US" dirty="0"/>
              <a:t>Good choices</a:t>
            </a:r>
          </a:p>
        </p:txBody>
      </p:sp>
      <p:sp>
        <p:nvSpPr>
          <p:cNvPr id="5" name="Text Placeholder 4"/>
          <p:cNvSpPr>
            <a:spLocks noGrp="1"/>
          </p:cNvSpPr>
          <p:nvPr>
            <p:ph type="body" sz="quarter" idx="3"/>
          </p:nvPr>
        </p:nvSpPr>
        <p:spPr/>
        <p:txBody>
          <a:bodyPr/>
          <a:lstStyle/>
          <a:p>
            <a:r>
              <a:rPr lang="en-US" dirty="0"/>
              <a:t>Findings:</a:t>
            </a:r>
          </a:p>
        </p:txBody>
      </p:sp>
      <p:sp>
        <p:nvSpPr>
          <p:cNvPr id="6" name="Content Placeholder 5"/>
          <p:cNvSpPr>
            <a:spLocks noGrp="1"/>
          </p:cNvSpPr>
          <p:nvPr>
            <p:ph sz="quarter" idx="4"/>
          </p:nvPr>
        </p:nvSpPr>
        <p:spPr>
          <a:xfrm>
            <a:off x="4645025" y="2174875"/>
            <a:ext cx="4202929" cy="4067175"/>
          </a:xfrm>
        </p:spPr>
        <p:txBody>
          <a:bodyPr vert="horz" lIns="91440" tIns="45720" rIns="91440" bIns="45720" rtlCol="0" anchor="t">
            <a:normAutofit/>
          </a:bodyPr>
          <a:lstStyle/>
          <a:p>
            <a:r>
              <a:rPr lang="en-US" dirty="0"/>
              <a:t>62.1% of responses were coded 2 or 3.</a:t>
            </a:r>
          </a:p>
          <a:p>
            <a:r>
              <a:rPr lang="en-US" dirty="0"/>
              <a:t>27 % of responses coded 3</a:t>
            </a:r>
          </a:p>
          <a:p>
            <a:r>
              <a:rPr lang="en-US" dirty="0"/>
              <a:t>9.6% of responses  coded 1.</a:t>
            </a:r>
          </a:p>
        </p:txBody>
      </p:sp>
      <p:sp>
        <p:nvSpPr>
          <p:cNvPr id="7" name="Content Placeholder 5"/>
          <p:cNvSpPr txBox="1">
            <a:spLocks/>
          </p:cNvSpPr>
          <p:nvPr/>
        </p:nvSpPr>
        <p:spPr>
          <a:xfrm>
            <a:off x="658483" y="4713918"/>
            <a:ext cx="3844987" cy="1400175"/>
          </a:xfrm>
          <a:prstGeom prst="rect">
            <a:avLst/>
          </a:prstGeom>
        </p:spPr>
        <p:txBody>
          <a:bodyPr vert="horz" lIns="91440" tIns="45720" rIns="91440" bIns="45720" rtlCol="0" anchor="t">
            <a:normAutofit/>
          </a:bodyPr>
          <a:lstStyle>
            <a:lvl1pPr marL="342900" indent="-342900" algn="l" defTabSz="457200" rtl="0" eaLnBrk="1" latinLnBrk="0" hangingPunct="1">
              <a:spcBef>
                <a:spcPts val="1368"/>
              </a:spcBef>
              <a:buClr>
                <a:srgbClr val="FDD70A"/>
              </a:buClr>
              <a:buFont typeface="Arial"/>
              <a:buChar char="•"/>
              <a:defRPr sz="2400" kern="1200">
                <a:solidFill>
                  <a:schemeClr val="bg1"/>
                </a:solidFill>
                <a:latin typeface="Cambria"/>
                <a:ea typeface="+mn-ea"/>
                <a:cs typeface="Cambria"/>
              </a:defRPr>
            </a:lvl1pPr>
            <a:lvl2pPr marL="742950" indent="-285750" algn="l" defTabSz="457200" rtl="0" eaLnBrk="1" latinLnBrk="0" hangingPunct="1">
              <a:spcBef>
                <a:spcPts val="1368"/>
              </a:spcBef>
              <a:buClr>
                <a:srgbClr val="FDD70A"/>
              </a:buClr>
              <a:buFont typeface="Arial"/>
              <a:buChar char="–"/>
              <a:defRPr sz="2000" kern="1200">
                <a:solidFill>
                  <a:schemeClr val="bg1">
                    <a:lumMod val="75000"/>
                  </a:schemeClr>
                </a:solidFill>
                <a:latin typeface="Cambria"/>
                <a:ea typeface="+mn-ea"/>
                <a:cs typeface="Cambria"/>
              </a:defRPr>
            </a:lvl2pPr>
            <a:lvl3pPr marL="11430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3pPr>
            <a:lvl4pPr marL="1600200" indent="-228600" algn="l" defTabSz="457200" rtl="0" eaLnBrk="1" latinLnBrk="0" hangingPunct="1">
              <a:spcBef>
                <a:spcPts val="1368"/>
              </a:spcBef>
              <a:buClr>
                <a:srgbClr val="FDD70A"/>
              </a:buClr>
              <a:buFont typeface="Arial"/>
              <a:buChar char="–"/>
              <a:defRPr sz="1600" kern="1200">
                <a:solidFill>
                  <a:schemeClr val="bg1">
                    <a:lumMod val="75000"/>
                  </a:schemeClr>
                </a:solidFill>
                <a:latin typeface="Cambria"/>
                <a:ea typeface="+mn-ea"/>
                <a:cs typeface="Cambria"/>
              </a:defRPr>
            </a:lvl4pPr>
            <a:lvl5pPr marL="2057400" indent="-228600" algn="l" defTabSz="457200" rtl="0" eaLnBrk="1" latinLnBrk="0" hangingPunct="1">
              <a:spcBef>
                <a:spcPts val="1368"/>
              </a:spcBef>
              <a:buClr>
                <a:srgbClr val="FDD70A"/>
              </a:buClr>
              <a:buFont typeface="Arial"/>
              <a:buChar char="»"/>
              <a:defRPr sz="1600" kern="1200">
                <a:solidFill>
                  <a:schemeClr val="bg1">
                    <a:lumMod val="75000"/>
                  </a:schemeClr>
                </a:solidFill>
                <a:latin typeface="Cambria"/>
                <a:ea typeface="+mn-ea"/>
                <a:cs typeface="Cambria"/>
              </a:defRPr>
            </a:lvl5pPr>
            <a:lvl6pPr marL="2514600" indent="-228600" algn="l" defTabSz="4572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600" kern="1200">
                <a:solidFill>
                  <a:schemeClr val="tx1"/>
                </a:solidFill>
                <a:latin typeface="+mn-lt"/>
                <a:ea typeface="+mn-ea"/>
                <a:cs typeface="+mn-cs"/>
              </a:defRPr>
            </a:lvl9pPr>
          </a:lstStyle>
          <a:p>
            <a:pPr marL="0" indent="0">
              <a:buNone/>
            </a:pPr>
            <a:r>
              <a:rPr lang="en-US" dirty="0"/>
              <a:t>Rating 2 example:</a:t>
            </a:r>
          </a:p>
          <a:p>
            <a:pPr lvl="1"/>
            <a:r>
              <a:rPr lang="en-US" dirty="0"/>
              <a:t>obesity AND world</a:t>
            </a:r>
          </a:p>
          <a:p>
            <a:pPr lvl="1"/>
            <a:endParaRPr lang="en-US" dirty="0"/>
          </a:p>
        </p:txBody>
      </p:sp>
      <p:sp>
        <p:nvSpPr>
          <p:cNvPr id="8" name="Content Placeholder 5"/>
          <p:cNvSpPr txBox="1">
            <a:spLocks/>
          </p:cNvSpPr>
          <p:nvPr/>
        </p:nvSpPr>
        <p:spPr>
          <a:xfrm>
            <a:off x="4645025" y="4713613"/>
            <a:ext cx="4328449" cy="1400175"/>
          </a:xfrm>
          <a:prstGeom prst="rect">
            <a:avLst/>
          </a:prstGeom>
        </p:spPr>
        <p:txBody>
          <a:bodyPr vert="horz" lIns="91440" tIns="45720" rIns="91440" bIns="45720" rtlCol="0" anchor="t">
            <a:normAutofit/>
          </a:bodyPr>
          <a:lstStyle>
            <a:lvl1pPr marL="342900" indent="-342900" algn="l" defTabSz="457200" rtl="0" eaLnBrk="1" latinLnBrk="0" hangingPunct="1">
              <a:spcBef>
                <a:spcPts val="1368"/>
              </a:spcBef>
              <a:buClr>
                <a:srgbClr val="FDD70A"/>
              </a:buClr>
              <a:buFont typeface="Arial"/>
              <a:buChar char="•"/>
              <a:defRPr sz="2400" kern="1200">
                <a:solidFill>
                  <a:schemeClr val="bg1"/>
                </a:solidFill>
                <a:latin typeface="Cambria"/>
                <a:ea typeface="+mn-ea"/>
                <a:cs typeface="Cambria"/>
              </a:defRPr>
            </a:lvl1pPr>
            <a:lvl2pPr marL="742950" indent="-285750" algn="l" defTabSz="457200" rtl="0" eaLnBrk="1" latinLnBrk="0" hangingPunct="1">
              <a:spcBef>
                <a:spcPts val="1368"/>
              </a:spcBef>
              <a:buClr>
                <a:srgbClr val="FDD70A"/>
              </a:buClr>
              <a:buFont typeface="Arial"/>
              <a:buChar char="–"/>
              <a:defRPr sz="2000" kern="1200">
                <a:solidFill>
                  <a:schemeClr val="bg1">
                    <a:lumMod val="75000"/>
                  </a:schemeClr>
                </a:solidFill>
                <a:latin typeface="Cambria"/>
                <a:ea typeface="+mn-ea"/>
                <a:cs typeface="Cambria"/>
              </a:defRPr>
            </a:lvl2pPr>
            <a:lvl3pPr marL="11430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3pPr>
            <a:lvl4pPr marL="1600200" indent="-228600" algn="l" defTabSz="457200" rtl="0" eaLnBrk="1" latinLnBrk="0" hangingPunct="1">
              <a:spcBef>
                <a:spcPts val="1368"/>
              </a:spcBef>
              <a:buClr>
                <a:srgbClr val="FDD70A"/>
              </a:buClr>
              <a:buFont typeface="Arial"/>
              <a:buChar char="–"/>
              <a:defRPr sz="1600" kern="1200">
                <a:solidFill>
                  <a:schemeClr val="bg1">
                    <a:lumMod val="75000"/>
                  </a:schemeClr>
                </a:solidFill>
                <a:latin typeface="Cambria"/>
                <a:ea typeface="+mn-ea"/>
                <a:cs typeface="Cambria"/>
              </a:defRPr>
            </a:lvl4pPr>
            <a:lvl5pPr marL="2057400" indent="-228600" algn="l" defTabSz="457200" rtl="0" eaLnBrk="1" latinLnBrk="0" hangingPunct="1">
              <a:spcBef>
                <a:spcPts val="1368"/>
              </a:spcBef>
              <a:buClr>
                <a:srgbClr val="FDD70A"/>
              </a:buClr>
              <a:buFont typeface="Arial"/>
              <a:buChar char="»"/>
              <a:defRPr sz="1600" kern="1200">
                <a:solidFill>
                  <a:schemeClr val="bg1">
                    <a:lumMod val="75000"/>
                  </a:schemeClr>
                </a:solidFill>
                <a:latin typeface="Cambria"/>
                <a:ea typeface="+mn-ea"/>
                <a:cs typeface="Cambria"/>
              </a:defRPr>
            </a:lvl5pPr>
            <a:lvl6pPr marL="2514600" indent="-228600" algn="l" defTabSz="457200" rtl="0" eaLnBrk="1" latinLnBrk="0" hangingPunct="1">
              <a:spcBef>
                <a:spcPct val="20000"/>
              </a:spcBef>
              <a:buFont typeface="Arial"/>
              <a:buChar char="•"/>
              <a:defRPr sz="16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6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6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600" kern="1200">
                <a:solidFill>
                  <a:schemeClr val="tx1"/>
                </a:solidFill>
                <a:latin typeface="+mn-lt"/>
                <a:ea typeface="+mn-ea"/>
                <a:cs typeface="+mn-cs"/>
              </a:defRPr>
            </a:lvl9pPr>
          </a:lstStyle>
          <a:p>
            <a:pPr marL="0" indent="0">
              <a:buNone/>
            </a:pPr>
            <a:r>
              <a:rPr lang="en-US" dirty="0">
                <a:solidFill>
                  <a:srgbClr val="FFFFFF"/>
                </a:solidFill>
              </a:rPr>
              <a:t>Rating 3 example:</a:t>
            </a:r>
          </a:p>
          <a:p>
            <a:pPr lvl="1"/>
            <a:r>
              <a:rPr lang="en-US" dirty="0"/>
              <a:t>women AND refugees</a:t>
            </a:r>
          </a:p>
        </p:txBody>
      </p:sp>
      <p:cxnSp>
        <p:nvCxnSpPr>
          <p:cNvPr id="9" name="Straight Arrow Connector 8"/>
          <p:cNvCxnSpPr/>
          <p:nvPr/>
        </p:nvCxnSpPr>
        <p:spPr>
          <a:xfrm flipV="1">
            <a:off x="1554242" y="4541533"/>
            <a:ext cx="5713208" cy="16712"/>
          </a:xfrm>
          <a:prstGeom prst="straightConnector1">
            <a:avLst/>
          </a:prstGeom>
          <a:ln>
            <a:headEnd type="none"/>
            <a:tailEnd type="none"/>
          </a:ln>
        </p:spPr>
        <p:style>
          <a:lnRef idx="1">
            <a:schemeClr val="accent1"/>
          </a:lnRef>
          <a:fillRef idx="3">
            <a:schemeClr val="accent1"/>
          </a:fillRef>
          <a:effectRef idx="2">
            <a:schemeClr val="accent1"/>
          </a:effectRef>
          <a:fontRef idx="minor">
            <a:schemeClr val="lt1"/>
          </a:fontRef>
        </p:style>
      </p:cxnSp>
    </p:spTree>
    <p:extLst>
      <p:ext uri="{BB962C8B-B14F-4D97-AF65-F5344CB8AC3E}">
        <p14:creationId xmlns:p14="http://schemas.microsoft.com/office/powerpoint/2010/main" val="85356418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Boolean Choice Analysis</a:t>
            </a:r>
          </a:p>
        </p:txBody>
      </p:sp>
      <p:sp>
        <p:nvSpPr>
          <p:cNvPr id="3" name="Text Placeholder 2"/>
          <p:cNvSpPr>
            <a:spLocks noGrp="1"/>
          </p:cNvSpPr>
          <p:nvPr>
            <p:ph type="body" idx="1"/>
          </p:nvPr>
        </p:nvSpPr>
        <p:spPr/>
        <p:txBody>
          <a:bodyPr/>
          <a:lstStyle/>
          <a:p>
            <a:r>
              <a:rPr lang="en-US" dirty="0"/>
              <a:t>Rating Scale:</a:t>
            </a:r>
          </a:p>
        </p:txBody>
      </p:sp>
      <p:sp>
        <p:nvSpPr>
          <p:cNvPr id="4" name="Content Placeholder 3"/>
          <p:cNvSpPr>
            <a:spLocks noGrp="1"/>
          </p:cNvSpPr>
          <p:nvPr>
            <p:ph sz="half" idx="2"/>
          </p:nvPr>
        </p:nvSpPr>
        <p:spPr>
          <a:xfrm>
            <a:off x="457200" y="2174875"/>
            <a:ext cx="4040188" cy="2494661"/>
          </a:xfrm>
          <a:ln>
            <a:solidFill>
              <a:srgbClr val="FDD70A"/>
            </a:solidFill>
            <a:prstDash val="dash"/>
          </a:ln>
        </p:spPr>
        <p:txBody>
          <a:bodyPr>
            <a:normAutofit/>
          </a:bodyPr>
          <a:lstStyle/>
          <a:p>
            <a:pPr marL="457200" indent="-457200">
              <a:buFont typeface="+mj-lt"/>
              <a:buAutoNum type="arabicPeriod"/>
            </a:pPr>
            <a:r>
              <a:rPr lang="en-US" dirty="0"/>
              <a:t>Poor choice, not clear they understood</a:t>
            </a:r>
          </a:p>
          <a:p>
            <a:pPr marL="457200" indent="-457200">
              <a:buFont typeface="+mj-lt"/>
              <a:buAutoNum type="arabicPeriod"/>
            </a:pPr>
            <a:r>
              <a:rPr lang="en-US" dirty="0"/>
              <a:t>Functional, technically, but not the best choice</a:t>
            </a:r>
          </a:p>
          <a:p>
            <a:pPr marL="457200" indent="-457200">
              <a:buFont typeface="+mj-lt"/>
              <a:buAutoNum type="arabicPeriod"/>
            </a:pPr>
            <a:r>
              <a:rPr lang="en-US" dirty="0"/>
              <a:t>Good choice</a:t>
            </a:r>
          </a:p>
        </p:txBody>
      </p:sp>
      <p:sp>
        <p:nvSpPr>
          <p:cNvPr id="5" name="Text Placeholder 4"/>
          <p:cNvSpPr>
            <a:spLocks noGrp="1"/>
          </p:cNvSpPr>
          <p:nvPr>
            <p:ph type="body" sz="quarter" idx="3"/>
          </p:nvPr>
        </p:nvSpPr>
        <p:spPr/>
        <p:txBody>
          <a:bodyPr/>
          <a:lstStyle/>
          <a:p>
            <a:r>
              <a:rPr lang="en-US" dirty="0"/>
              <a:t>Findings:</a:t>
            </a:r>
          </a:p>
        </p:txBody>
      </p:sp>
      <p:sp>
        <p:nvSpPr>
          <p:cNvPr id="6" name="Content Placeholder 5"/>
          <p:cNvSpPr>
            <a:spLocks noGrp="1"/>
          </p:cNvSpPr>
          <p:nvPr>
            <p:ph sz="quarter" idx="4"/>
          </p:nvPr>
        </p:nvSpPr>
        <p:spPr>
          <a:xfrm>
            <a:off x="4645025" y="2174875"/>
            <a:ext cx="4041775" cy="4067429"/>
          </a:xfrm>
        </p:spPr>
        <p:txBody>
          <a:bodyPr vert="horz" lIns="91440" tIns="45720" rIns="91440" bIns="45720" rtlCol="0" anchor="t">
            <a:normAutofit/>
          </a:bodyPr>
          <a:lstStyle/>
          <a:p>
            <a:r>
              <a:rPr lang="en-US" dirty="0"/>
              <a:t>89.8% of responses were coded 3. </a:t>
            </a:r>
          </a:p>
          <a:p>
            <a:r>
              <a:rPr lang="en-US" dirty="0"/>
              <a:t>Rating 1 example:</a:t>
            </a:r>
          </a:p>
          <a:p>
            <a:pPr lvl="1"/>
            <a:r>
              <a:rPr lang="en-US" dirty="0"/>
              <a:t>nature OR rights</a:t>
            </a:r>
          </a:p>
          <a:p>
            <a:r>
              <a:rPr lang="en-US" dirty="0"/>
              <a:t>Rating 2 example:</a:t>
            </a:r>
          </a:p>
          <a:p>
            <a:pPr lvl="1"/>
            <a:r>
              <a:rPr lang="en-US" dirty="0"/>
              <a:t>psychological disorders OR refugee health</a:t>
            </a:r>
          </a:p>
        </p:txBody>
      </p:sp>
    </p:spTree>
    <p:extLst>
      <p:ext uri="{BB962C8B-B14F-4D97-AF65-F5344CB8AC3E}">
        <p14:creationId xmlns:p14="http://schemas.microsoft.com/office/powerpoint/2010/main" val="209075198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Publication Title Analysis</a:t>
            </a:r>
          </a:p>
        </p:txBody>
      </p:sp>
      <p:sp>
        <p:nvSpPr>
          <p:cNvPr id="3" name="Text Placeholder 2"/>
          <p:cNvSpPr>
            <a:spLocks noGrp="1"/>
          </p:cNvSpPr>
          <p:nvPr>
            <p:ph type="body" idx="1"/>
          </p:nvPr>
        </p:nvSpPr>
        <p:spPr/>
        <p:txBody>
          <a:bodyPr/>
          <a:lstStyle/>
          <a:p>
            <a:r>
              <a:rPr lang="en-US" dirty="0"/>
              <a:t>Rating Scale:</a:t>
            </a:r>
          </a:p>
        </p:txBody>
      </p:sp>
      <p:sp>
        <p:nvSpPr>
          <p:cNvPr id="4" name="Content Placeholder 3"/>
          <p:cNvSpPr>
            <a:spLocks noGrp="1"/>
          </p:cNvSpPr>
          <p:nvPr>
            <p:ph sz="half" idx="2"/>
          </p:nvPr>
        </p:nvSpPr>
        <p:spPr>
          <a:xfrm>
            <a:off x="457200" y="2174875"/>
            <a:ext cx="4040188" cy="3165221"/>
          </a:xfrm>
          <a:ln>
            <a:solidFill>
              <a:srgbClr val="FDD70A"/>
            </a:solidFill>
            <a:prstDash val="dash"/>
          </a:ln>
        </p:spPr>
        <p:txBody>
          <a:bodyPr>
            <a:normAutofit/>
          </a:bodyPr>
          <a:lstStyle/>
          <a:p>
            <a:pPr marL="457200" indent="-457200">
              <a:buFont typeface="+mj-lt"/>
              <a:buAutoNum type="arabicPeriod"/>
            </a:pPr>
            <a:r>
              <a:rPr lang="en-US" dirty="0"/>
              <a:t>Not a serious answer</a:t>
            </a:r>
          </a:p>
          <a:p>
            <a:pPr marL="457200" indent="-457200">
              <a:buFont typeface="+mj-lt"/>
              <a:buAutoNum type="arabicPeriod"/>
            </a:pPr>
            <a:r>
              <a:rPr lang="en-US" dirty="0"/>
              <a:t>Not a publication title</a:t>
            </a:r>
          </a:p>
          <a:p>
            <a:pPr marL="457200" indent="-457200">
              <a:buFont typeface="+mj-lt"/>
              <a:buAutoNum type="arabicPeriod"/>
            </a:pPr>
            <a:r>
              <a:rPr lang="en-US" dirty="0"/>
              <a:t>Not from database</a:t>
            </a:r>
          </a:p>
          <a:p>
            <a:pPr marL="457200" indent="-457200">
              <a:buFont typeface="+mj-lt"/>
              <a:buAutoNum type="arabicPeriod"/>
            </a:pPr>
            <a:r>
              <a:rPr lang="en-US" dirty="0"/>
              <a:t>Probably a newspaper, magazine, or trade title</a:t>
            </a:r>
          </a:p>
          <a:p>
            <a:pPr marL="457200" indent="-457200">
              <a:buFont typeface="+mj-lt"/>
              <a:buAutoNum type="arabicPeriod"/>
            </a:pPr>
            <a:r>
              <a:rPr lang="en-US" dirty="0"/>
              <a:t>Probably a scholarly title</a:t>
            </a:r>
          </a:p>
        </p:txBody>
      </p:sp>
      <p:sp>
        <p:nvSpPr>
          <p:cNvPr id="5" name="Text Placeholder 4"/>
          <p:cNvSpPr>
            <a:spLocks noGrp="1"/>
          </p:cNvSpPr>
          <p:nvPr>
            <p:ph type="body" sz="quarter" idx="3"/>
          </p:nvPr>
        </p:nvSpPr>
        <p:spPr/>
        <p:txBody>
          <a:bodyPr/>
          <a:lstStyle/>
          <a:p>
            <a:r>
              <a:rPr lang="en-US" dirty="0"/>
              <a:t>Findings:</a:t>
            </a:r>
          </a:p>
        </p:txBody>
      </p:sp>
      <p:sp>
        <p:nvSpPr>
          <p:cNvPr id="6" name="Content Placeholder 5"/>
          <p:cNvSpPr>
            <a:spLocks noGrp="1"/>
          </p:cNvSpPr>
          <p:nvPr>
            <p:ph sz="quarter" idx="4"/>
          </p:nvPr>
        </p:nvSpPr>
        <p:spPr>
          <a:xfrm>
            <a:off x="4645025" y="2174875"/>
            <a:ext cx="4041775" cy="4067429"/>
          </a:xfrm>
        </p:spPr>
        <p:txBody>
          <a:bodyPr vert="horz" lIns="91440" tIns="45720" rIns="91440" bIns="45720" rtlCol="0" anchor="t">
            <a:normAutofit/>
          </a:bodyPr>
          <a:lstStyle/>
          <a:p>
            <a:r>
              <a:rPr lang="en-US" dirty="0"/>
              <a:t>56.5% of respondents successfully completed this task.</a:t>
            </a:r>
          </a:p>
          <a:p>
            <a:r>
              <a:rPr lang="en-US" dirty="0"/>
              <a:t>48.6% of responses were coded 5.  </a:t>
            </a:r>
          </a:p>
          <a:p>
            <a:r>
              <a:rPr lang="en-US" dirty="0">
                <a:latin typeface="Cambria" charset="0"/>
              </a:rPr>
              <a:t>20.9% of responses were coded 2.  </a:t>
            </a:r>
          </a:p>
          <a:p>
            <a:r>
              <a:rPr lang="en-US" dirty="0"/>
              <a:t>7.9% of responses were coded 4.</a:t>
            </a:r>
          </a:p>
        </p:txBody>
      </p:sp>
    </p:spTree>
    <p:extLst>
      <p:ext uri="{BB962C8B-B14F-4D97-AF65-F5344CB8AC3E}">
        <p14:creationId xmlns:p14="http://schemas.microsoft.com/office/powerpoint/2010/main" val="1916228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Presentation Overview</a:t>
            </a:r>
          </a:p>
        </p:txBody>
      </p:sp>
      <p:sp>
        <p:nvSpPr>
          <p:cNvPr id="5" name="Content Placeholder 4"/>
          <p:cNvSpPr>
            <a:spLocks noGrp="1"/>
          </p:cNvSpPr>
          <p:nvPr>
            <p:ph idx="1"/>
          </p:nvPr>
        </p:nvSpPr>
        <p:spPr/>
        <p:txBody>
          <a:bodyPr vert="horz" lIns="91440" tIns="45720" rIns="91440" bIns="45720" rtlCol="0" anchor="t">
            <a:normAutofit/>
          </a:bodyPr>
          <a:lstStyle/>
          <a:p>
            <a:r>
              <a:rPr lang="en-US" dirty="0"/>
              <a:t>Background about the program.</a:t>
            </a:r>
          </a:p>
          <a:p>
            <a:r>
              <a:rPr lang="en-US" dirty="0"/>
              <a:t>Describe the transition from one-shot to a new model.</a:t>
            </a:r>
          </a:p>
          <a:p>
            <a:r>
              <a:rPr lang="en-US" dirty="0"/>
              <a:t>Explain challenges to the new model. </a:t>
            </a:r>
          </a:p>
          <a:p>
            <a:r>
              <a:rPr lang="en-US" dirty="0"/>
              <a:t>Describe development of online tutorials.</a:t>
            </a:r>
          </a:p>
          <a:p>
            <a:r>
              <a:rPr lang="en-US" dirty="0"/>
              <a:t>Exploring assessment in action.</a:t>
            </a:r>
          </a:p>
          <a:p>
            <a:r>
              <a:rPr lang="en-US" dirty="0"/>
              <a:t>Lessons learned and take-</a:t>
            </a:r>
            <a:r>
              <a:rPr lang="en-US" dirty="0" err="1"/>
              <a:t>away's</a:t>
            </a:r>
            <a:r>
              <a:rPr lang="en-US" dirty="0"/>
              <a:t>.</a:t>
            </a:r>
          </a:p>
        </p:txBody>
      </p:sp>
    </p:spTree>
    <p:extLst>
      <p:ext uri="{BB962C8B-B14F-4D97-AF65-F5344CB8AC3E}">
        <p14:creationId xmlns:p14="http://schemas.microsoft.com/office/powerpoint/2010/main" val="211020827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Reflection prompts:</a:t>
            </a:r>
          </a:p>
        </p:txBody>
      </p:sp>
      <p:sp>
        <p:nvSpPr>
          <p:cNvPr id="3" name="Content Placeholder 2"/>
          <p:cNvSpPr>
            <a:spLocks noGrp="1"/>
          </p:cNvSpPr>
          <p:nvPr>
            <p:ph idx="1"/>
          </p:nvPr>
        </p:nvSpPr>
        <p:spPr/>
        <p:txBody>
          <a:bodyPr vert="horz" lIns="91440" tIns="45720" rIns="91440" bIns="45720" rtlCol="0" anchor="t">
            <a:normAutofit/>
          </a:bodyPr>
          <a:lstStyle/>
          <a:p>
            <a:r>
              <a:rPr lang="en-US" dirty="0">
                <a:solidFill>
                  <a:srgbClr val="FFFFFF"/>
                </a:solidFill>
              </a:rPr>
              <a:t>What did you do after entering your initial search statement?</a:t>
            </a:r>
          </a:p>
          <a:p>
            <a:r>
              <a:rPr lang="en-US" dirty="0">
                <a:solidFill>
                  <a:srgbClr val="FFFFFF"/>
                </a:solidFill>
              </a:rPr>
              <a:t>What challenges did you have?</a:t>
            </a:r>
          </a:p>
          <a:p>
            <a:r>
              <a:rPr lang="en-US" dirty="0">
                <a:solidFill>
                  <a:srgbClr val="FFFFFF"/>
                </a:solidFill>
              </a:rPr>
              <a:t>What did you learn about the academic research process?</a:t>
            </a:r>
          </a:p>
        </p:txBody>
      </p:sp>
    </p:spTree>
    <p:extLst>
      <p:ext uri="{BB962C8B-B14F-4D97-AF65-F5344CB8AC3E}">
        <p14:creationId xmlns:p14="http://schemas.microsoft.com/office/powerpoint/2010/main" val="20520332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Image"/>
          <p:cNvPicPr>
            <a:picLocks noChangeAspect="1"/>
          </p:cNvPicPr>
          <p:nvPr/>
        </p:nvPicPr>
        <p:blipFill>
          <a:blip r:embed="rId3"/>
          <a:stretch>
            <a:fillRect/>
          </a:stretch>
        </p:blipFill>
        <p:spPr>
          <a:xfrm>
            <a:off x="6634011" y="3270377"/>
            <a:ext cx="1936194" cy="2779146"/>
          </a:xfrm>
          <a:prstGeom prst="rect">
            <a:avLst/>
          </a:prstGeom>
        </p:spPr>
      </p:pic>
      <p:sp>
        <p:nvSpPr>
          <p:cNvPr id="2" name="Title 1"/>
          <p:cNvSpPr>
            <a:spLocks noGrp="1"/>
          </p:cNvSpPr>
          <p:nvPr>
            <p:ph type="title"/>
          </p:nvPr>
        </p:nvSpPr>
        <p:spPr/>
        <p:txBody>
          <a:bodyPr/>
          <a:lstStyle/>
          <a:p>
            <a:r>
              <a:rPr lang="en-US" dirty="0"/>
              <a:t>Codebook Themes</a:t>
            </a:r>
          </a:p>
        </p:txBody>
      </p:sp>
      <p:sp>
        <p:nvSpPr>
          <p:cNvPr id="3" name="Content Placeholder 2"/>
          <p:cNvSpPr>
            <a:spLocks noGrp="1"/>
          </p:cNvSpPr>
          <p:nvPr>
            <p:ph idx="1"/>
          </p:nvPr>
        </p:nvSpPr>
        <p:spPr>
          <a:xfrm>
            <a:off x="457200" y="1600200"/>
            <a:ext cx="5982160" cy="4525963"/>
          </a:xfrm>
        </p:spPr>
        <p:txBody>
          <a:bodyPr vert="horz" lIns="91440" tIns="45720" rIns="91440" bIns="45720" rtlCol="0" anchor="t">
            <a:normAutofit fontScale="92500" lnSpcReduction="10000"/>
          </a:bodyPr>
          <a:lstStyle/>
          <a:p>
            <a:r>
              <a:rPr lang="en-US" dirty="0"/>
              <a:t>Coder evaluation (subjective)</a:t>
            </a:r>
          </a:p>
          <a:p>
            <a:r>
              <a:rPr lang="en-US" dirty="0"/>
              <a:t>Emotional expression</a:t>
            </a:r>
          </a:p>
          <a:p>
            <a:r>
              <a:rPr lang="en-US" dirty="0"/>
              <a:t>Mention of past experience</a:t>
            </a:r>
          </a:p>
          <a:p>
            <a:r>
              <a:rPr lang="en-US" dirty="0"/>
              <a:t>Comparison with Google, other web search</a:t>
            </a:r>
          </a:p>
          <a:p>
            <a:r>
              <a:rPr lang="en-US" dirty="0"/>
              <a:t>Research process</a:t>
            </a:r>
          </a:p>
          <a:p>
            <a:r>
              <a:rPr lang="en-US" dirty="0"/>
              <a:t>Response contents (descriptive)</a:t>
            </a:r>
          </a:p>
          <a:p>
            <a:r>
              <a:rPr lang="en-US" dirty="0"/>
              <a:t>Database searching specifics</a:t>
            </a:r>
          </a:p>
        </p:txBody>
      </p:sp>
    </p:spTree>
    <p:extLst>
      <p:ext uri="{BB962C8B-B14F-4D97-AF65-F5344CB8AC3E}">
        <p14:creationId xmlns:p14="http://schemas.microsoft.com/office/powerpoint/2010/main" val="3339879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Results - Less Useful </a:t>
            </a:r>
          </a:p>
        </p:txBody>
      </p:sp>
      <p:sp>
        <p:nvSpPr>
          <p:cNvPr id="4" name="Content Placeholder 3"/>
          <p:cNvSpPr>
            <a:spLocks noGrp="1"/>
          </p:cNvSpPr>
          <p:nvPr>
            <p:ph idx="1"/>
          </p:nvPr>
        </p:nvSpPr>
        <p:spPr/>
        <p:txBody>
          <a:bodyPr vert="horz" lIns="91440" tIns="45720" rIns="91440" bIns="45720" rtlCol="0" anchor="t">
            <a:normAutofit/>
          </a:bodyPr>
          <a:lstStyle/>
          <a:p>
            <a:r>
              <a:rPr lang="en-US" dirty="0"/>
              <a:t>Coder evaluations</a:t>
            </a:r>
          </a:p>
          <a:p>
            <a:r>
              <a:rPr lang="en-US" dirty="0"/>
              <a:t>Emotional expression:  </a:t>
            </a:r>
          </a:p>
          <a:p>
            <a:pPr lvl="1"/>
            <a:r>
              <a:rPr lang="en-US" dirty="0">
                <a:solidFill>
                  <a:srgbClr val="FFFFFF"/>
                </a:solidFill>
              </a:rPr>
              <a:t>6 % of responses only</a:t>
            </a:r>
          </a:p>
          <a:p>
            <a:r>
              <a:rPr lang="en-US" dirty="0"/>
              <a:t>Past experience:</a:t>
            </a:r>
          </a:p>
          <a:p>
            <a:pPr lvl="1"/>
            <a:r>
              <a:rPr lang="en-US" dirty="0">
                <a:solidFill>
                  <a:srgbClr val="FFFFFF"/>
                </a:solidFill>
              </a:rPr>
              <a:t>8 % of responses only</a:t>
            </a:r>
          </a:p>
          <a:p>
            <a:endParaRPr lang="en-US" dirty="0">
              <a:solidFill>
                <a:srgbClr val="FFFFFF"/>
              </a:solidFill>
            </a:endParaRPr>
          </a:p>
        </p:txBody>
      </p:sp>
    </p:spTree>
    <p:extLst>
      <p:ext uri="{BB962C8B-B14F-4D97-AF65-F5344CB8AC3E}">
        <p14:creationId xmlns:p14="http://schemas.microsoft.com/office/powerpoint/2010/main" val="268271794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Results </a:t>
            </a:r>
            <a:r>
              <a:rPr lang="en-US"/>
              <a:t>- Moderately Useful</a:t>
            </a:r>
            <a:endParaRPr lang="en-US" dirty="0"/>
          </a:p>
        </p:txBody>
      </p:sp>
      <p:sp>
        <p:nvSpPr>
          <p:cNvPr id="7" name="Content Placeholder 6"/>
          <p:cNvSpPr>
            <a:spLocks noGrp="1"/>
          </p:cNvSpPr>
          <p:nvPr>
            <p:ph idx="1"/>
          </p:nvPr>
        </p:nvSpPr>
        <p:spPr>
          <a:xfrm>
            <a:off x="457200" y="1410449"/>
            <a:ext cx="8229600" cy="4525963"/>
          </a:xfrm>
        </p:spPr>
        <p:txBody>
          <a:bodyPr vert="horz" lIns="91440" tIns="45720" rIns="91440" bIns="45720" rtlCol="0" anchor="t">
            <a:normAutofit/>
          </a:bodyPr>
          <a:lstStyle/>
          <a:p>
            <a:r>
              <a:rPr lang="en-US" dirty="0"/>
              <a:t>16.4 % of responses made a comparison between databases and Google, et al.</a:t>
            </a:r>
          </a:p>
          <a:p>
            <a:pPr lvl="1"/>
            <a:r>
              <a:rPr lang="en-US" dirty="0"/>
              <a:t>More credible, reliable, authoritative</a:t>
            </a:r>
          </a:p>
          <a:p>
            <a:pPr lvl="1"/>
            <a:r>
              <a:rPr lang="en-US" dirty="0"/>
              <a:t>Better than web searching</a:t>
            </a:r>
          </a:p>
          <a:p>
            <a:pPr lvl="1"/>
            <a:r>
              <a:rPr lang="en-US" dirty="0"/>
              <a:t>More efficient, save time</a:t>
            </a:r>
          </a:p>
          <a:p>
            <a:pPr lvl="1"/>
            <a:r>
              <a:rPr lang="en-US" dirty="0"/>
              <a:t>Harder to search</a:t>
            </a:r>
          </a:p>
        </p:txBody>
      </p:sp>
    </p:spTree>
    <p:extLst>
      <p:ext uri="{BB962C8B-B14F-4D97-AF65-F5344CB8AC3E}">
        <p14:creationId xmlns:p14="http://schemas.microsoft.com/office/powerpoint/2010/main" val="190138119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Results – More Useful</a:t>
            </a:r>
          </a:p>
        </p:txBody>
      </p:sp>
      <p:sp>
        <p:nvSpPr>
          <p:cNvPr id="3" name="Content Placeholder 2"/>
          <p:cNvSpPr>
            <a:spLocks noGrp="1"/>
          </p:cNvSpPr>
          <p:nvPr>
            <p:ph idx="1"/>
          </p:nvPr>
        </p:nvSpPr>
        <p:spPr/>
        <p:txBody>
          <a:bodyPr vert="horz" lIns="91440" tIns="45720" rIns="91440" bIns="45720" rtlCol="0" anchor="t">
            <a:normAutofit/>
          </a:bodyPr>
          <a:lstStyle/>
          <a:p>
            <a:r>
              <a:rPr lang="en-US" dirty="0"/>
              <a:t>Research process:  7 codes</a:t>
            </a:r>
          </a:p>
          <a:p>
            <a:r>
              <a:rPr lang="en-US" dirty="0"/>
              <a:t>Content items in responses: 13 codes</a:t>
            </a:r>
          </a:p>
          <a:p>
            <a:r>
              <a:rPr lang="en-US" dirty="0"/>
              <a:t>Database searching specifics: 23 codes</a:t>
            </a:r>
          </a:p>
        </p:txBody>
      </p:sp>
    </p:spTree>
    <p:extLst>
      <p:ext uri="{BB962C8B-B14F-4D97-AF65-F5344CB8AC3E}">
        <p14:creationId xmlns:p14="http://schemas.microsoft.com/office/powerpoint/2010/main" val="29587148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Research Process</a:t>
            </a:r>
          </a:p>
        </p:txBody>
      </p:sp>
      <p:sp>
        <p:nvSpPr>
          <p:cNvPr id="7" name="Content Placeholder 6"/>
          <p:cNvSpPr>
            <a:spLocks noGrp="1"/>
          </p:cNvSpPr>
          <p:nvPr>
            <p:ph idx="1"/>
          </p:nvPr>
        </p:nvSpPr>
        <p:spPr>
          <a:xfrm>
            <a:off x="457200" y="1410449"/>
            <a:ext cx="8229600" cy="4525963"/>
          </a:xfrm>
        </p:spPr>
        <p:txBody>
          <a:bodyPr vert="horz" lIns="91440" tIns="45720" rIns="91440" bIns="45720" rtlCol="0" anchor="t">
            <a:normAutofit fontScale="92500" lnSpcReduction="10000"/>
          </a:bodyPr>
          <a:lstStyle/>
          <a:p>
            <a:r>
              <a:rPr lang="en-US" dirty="0"/>
              <a:t>29.4 % addressed this theme</a:t>
            </a:r>
          </a:p>
          <a:p>
            <a:pPr lvl="1"/>
            <a:r>
              <a:rPr lang="en-US" dirty="0"/>
              <a:t>Revised, focused, </a:t>
            </a:r>
            <a:r>
              <a:rPr lang="en-US" b="1" dirty="0"/>
              <a:t>changed research question</a:t>
            </a:r>
          </a:p>
          <a:p>
            <a:pPr lvl="1"/>
            <a:r>
              <a:rPr lang="en-US" b="1" dirty="0"/>
              <a:t>Research takes time</a:t>
            </a:r>
            <a:r>
              <a:rPr lang="en-US" dirty="0"/>
              <a:t> if you want good sources</a:t>
            </a:r>
          </a:p>
          <a:p>
            <a:pPr lvl="1"/>
            <a:r>
              <a:rPr lang="en-US" dirty="0"/>
              <a:t>Need to spend time thinking about research question</a:t>
            </a:r>
          </a:p>
          <a:p>
            <a:pPr lvl="1"/>
            <a:r>
              <a:rPr lang="en-US" dirty="0"/>
              <a:t>Need </a:t>
            </a:r>
            <a:r>
              <a:rPr lang="en-US" b="1" dirty="0"/>
              <a:t>background information</a:t>
            </a:r>
            <a:r>
              <a:rPr lang="en-US" dirty="0"/>
              <a:t> on topic</a:t>
            </a:r>
          </a:p>
          <a:p>
            <a:pPr lvl="1"/>
            <a:r>
              <a:rPr lang="en-US" dirty="0"/>
              <a:t>Hard to formulate a research question</a:t>
            </a:r>
          </a:p>
          <a:p>
            <a:pPr lvl="1"/>
            <a:r>
              <a:rPr lang="en-US" dirty="0"/>
              <a:t>Separate research sources may be necessary for different aspects of research question</a:t>
            </a:r>
          </a:p>
        </p:txBody>
      </p:sp>
    </p:spTree>
    <p:extLst>
      <p:ext uri="{BB962C8B-B14F-4D97-AF65-F5344CB8AC3E}">
        <p14:creationId xmlns:p14="http://schemas.microsoft.com/office/powerpoint/2010/main" val="281231223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IL Frame: Research as Inquiry</a:t>
            </a:r>
          </a:p>
        </p:txBody>
      </p:sp>
      <p:sp>
        <p:nvSpPr>
          <p:cNvPr id="3" name="Content Placeholder 2"/>
          <p:cNvSpPr>
            <a:spLocks noGrp="1"/>
          </p:cNvSpPr>
          <p:nvPr>
            <p:ph idx="1"/>
          </p:nvPr>
        </p:nvSpPr>
        <p:spPr/>
        <p:txBody>
          <a:bodyPr vert="horz" lIns="91440" tIns="45720" rIns="91440" bIns="45720" rtlCol="0" anchor="t">
            <a:normAutofit fontScale="70000" lnSpcReduction="20000"/>
          </a:bodyPr>
          <a:lstStyle/>
          <a:p>
            <a:pPr marL="0" indent="0">
              <a:buNone/>
            </a:pPr>
            <a:r>
              <a:rPr lang="en-US" dirty="0"/>
              <a:t>“I looked through the different options that came up and it was hard to pick which one was the correct article.  However, the abstract in the beginning of the article helped and reading through different articles helped me figure out what perspective to take with my question and what to specifically look for.”</a:t>
            </a:r>
          </a:p>
          <a:p>
            <a:pPr marL="57150" indent="0">
              <a:buNone/>
            </a:pPr>
            <a:r>
              <a:rPr lang="en-US" dirty="0"/>
              <a:t>“My challenge was that I didn't really know exactly what I was looking for at first, but after a little browsing I knew what I wanted.” </a:t>
            </a:r>
          </a:p>
          <a:p>
            <a:pPr marL="57150" indent="0">
              <a:buNone/>
            </a:pPr>
            <a:r>
              <a:rPr lang="en-US" dirty="0"/>
              <a:t>“... not all the information one is looking for will come from one source.” </a:t>
            </a:r>
          </a:p>
          <a:p>
            <a:pPr marL="57150" indent="0">
              <a:buNone/>
            </a:pPr>
            <a:r>
              <a:rPr lang="en-US" dirty="0"/>
              <a:t>“I had to narrow my search a bit more and even after doing that it was still a bit tough to find articles. This makes me think that my topic might be too broad and that I will have to narrow it more.” </a:t>
            </a:r>
          </a:p>
          <a:p>
            <a:pPr marL="914400" lvl="1" indent="-457200"/>
            <a:endParaRPr lang="en-US" dirty="0"/>
          </a:p>
        </p:txBody>
      </p:sp>
    </p:spTree>
    <p:extLst>
      <p:ext uri="{BB962C8B-B14F-4D97-AF65-F5344CB8AC3E}">
        <p14:creationId xmlns:p14="http://schemas.microsoft.com/office/powerpoint/2010/main" val="388086139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11629"/>
            <a:ext cx="8229600" cy="1143000"/>
          </a:xfrm>
        </p:spPr>
        <p:txBody>
          <a:bodyPr/>
          <a:lstStyle/>
          <a:p>
            <a:r>
              <a:rPr lang="en-US" dirty="0"/>
              <a:t>Content Items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224276730"/>
              </p:ext>
            </p:extLst>
          </p:nvPr>
        </p:nvGraphicFramePr>
        <p:xfrm>
          <a:off x="701040" y="1319323"/>
          <a:ext cx="7787640" cy="4759264"/>
        </p:xfrm>
        <a:graphic>
          <a:graphicData uri="http://schemas.openxmlformats.org/drawingml/2006/table">
            <a:tbl>
              <a:tblPr firstRow="1" firstCol="1" bandRow="1">
                <a:tableStyleId>{1E171933-4619-4E11-9A3F-F7608DF75F80}</a:tableStyleId>
              </a:tblPr>
              <a:tblGrid>
                <a:gridCol w="6507480">
                  <a:extLst>
                    <a:ext uri="{9D8B030D-6E8A-4147-A177-3AD203B41FA5}">
                      <a16:colId xmlns="" xmlns:a16="http://schemas.microsoft.com/office/drawing/2014/main" val="2750255097"/>
                    </a:ext>
                  </a:extLst>
                </a:gridCol>
                <a:gridCol w="1280160">
                  <a:extLst>
                    <a:ext uri="{9D8B030D-6E8A-4147-A177-3AD203B41FA5}">
                      <a16:colId xmlns="" xmlns:a16="http://schemas.microsoft.com/office/drawing/2014/main" val="2467039414"/>
                    </a:ext>
                  </a:extLst>
                </a:gridCol>
              </a:tblGrid>
              <a:tr h="735904">
                <a:tc>
                  <a:txBody>
                    <a:bodyPr/>
                    <a:lstStyle/>
                    <a:p>
                      <a:pPr marL="0" marR="0">
                        <a:spcBef>
                          <a:spcPts val="0"/>
                        </a:spcBef>
                        <a:spcAft>
                          <a:spcPts val="0"/>
                        </a:spcAft>
                      </a:pPr>
                      <a:r>
                        <a:rPr lang="en-US" sz="2400" dirty="0">
                          <a:effectLst/>
                        </a:rPr>
                        <a:t>Theme code:</a:t>
                      </a:r>
                      <a:endParaRPr lang="en-US" sz="2400" dirty="0">
                        <a:solidFill>
                          <a:srgbClr val="000000"/>
                        </a:solidFill>
                        <a:effectLst/>
                      </a:endParaRPr>
                    </a:p>
                  </a:txBody>
                  <a:tcPr marL="40410" marR="40410" marT="0" marB="0" anchor="ctr"/>
                </a:tc>
                <a:tc>
                  <a:txBody>
                    <a:bodyPr/>
                    <a:lstStyle/>
                    <a:p>
                      <a:pPr marL="0" marR="0" algn="ctr">
                        <a:spcBef>
                          <a:spcPts val="0"/>
                        </a:spcBef>
                        <a:spcAft>
                          <a:spcPts val="0"/>
                        </a:spcAft>
                      </a:pPr>
                      <a:r>
                        <a:rPr lang="en-US" sz="2400" dirty="0">
                          <a:effectLst/>
                        </a:rPr>
                        <a:t>    %</a:t>
                      </a:r>
                      <a:endParaRPr lang="en-US" sz="2400" b="0" dirty="0">
                        <a:solidFill>
                          <a:srgbClr val="000000"/>
                        </a:solidFill>
                        <a:effectLst/>
                        <a:latin typeface="Cambria" charset="0"/>
                      </a:endParaRPr>
                    </a:p>
                  </a:txBody>
                  <a:tcPr marL="40410" marR="40410" marT="0" marB="0" anchor="ctr"/>
                </a:tc>
                <a:extLst>
                  <a:ext uri="{0D108BD9-81ED-4DB2-BD59-A6C34878D82A}">
                    <a16:rowId xmlns="" xmlns:a16="http://schemas.microsoft.com/office/drawing/2014/main" val="3680509962"/>
                  </a:ext>
                </a:extLst>
              </a:tr>
              <a:tr h="646566">
                <a:tc>
                  <a:txBody>
                    <a:bodyPr/>
                    <a:lstStyle/>
                    <a:p>
                      <a:pPr marL="0" marR="0">
                        <a:spcBef>
                          <a:spcPts val="0"/>
                        </a:spcBef>
                        <a:spcAft>
                          <a:spcPts val="0"/>
                        </a:spcAft>
                      </a:pPr>
                      <a:r>
                        <a:rPr lang="en-US" sz="2200" dirty="0">
                          <a:effectLst/>
                        </a:rPr>
                        <a:t>Search results: </a:t>
                      </a:r>
                      <a:r>
                        <a:rPr lang="en-US" sz="2200" b="0" dirty="0">
                          <a:effectLst/>
                        </a:rPr>
                        <a:t> described qualitatively, or did something with them (e.g. too many/too few; relevant/not relevant; browsing through)</a:t>
                      </a:r>
                    </a:p>
                  </a:txBody>
                  <a:tcPr marL="40410" marR="40410" marT="0" marB="0"/>
                </a:tc>
                <a:tc>
                  <a:txBody>
                    <a:bodyPr/>
                    <a:lstStyle/>
                    <a:p>
                      <a:pPr marL="0" marR="0" algn="r">
                        <a:spcBef>
                          <a:spcPts val="0"/>
                        </a:spcBef>
                        <a:spcAft>
                          <a:spcPts val="0"/>
                        </a:spcAft>
                      </a:pPr>
                      <a:r>
                        <a:rPr lang="en-US" sz="2200" dirty="0">
                          <a:effectLst/>
                        </a:rPr>
                        <a:t>65.5</a:t>
                      </a:r>
                    </a:p>
                  </a:txBody>
                  <a:tcPr marL="40410" marR="40410" marT="0" marB="0" anchor="ctr"/>
                </a:tc>
                <a:extLst>
                  <a:ext uri="{0D108BD9-81ED-4DB2-BD59-A6C34878D82A}">
                    <a16:rowId xmlns="" xmlns:a16="http://schemas.microsoft.com/office/drawing/2014/main" val="2441788744"/>
                  </a:ext>
                </a:extLst>
              </a:tr>
              <a:tr h="484925">
                <a:tc>
                  <a:txBody>
                    <a:bodyPr/>
                    <a:lstStyle/>
                    <a:p>
                      <a:pPr marL="0" marR="0">
                        <a:spcBef>
                          <a:spcPts val="0"/>
                        </a:spcBef>
                        <a:spcAft>
                          <a:spcPts val="0"/>
                        </a:spcAft>
                      </a:pPr>
                      <a:r>
                        <a:rPr lang="en-US" sz="2200" dirty="0">
                          <a:effectLst/>
                        </a:rPr>
                        <a:t>Keywords</a:t>
                      </a:r>
                      <a:r>
                        <a:rPr lang="en-US" sz="2200" b="0" dirty="0">
                          <a:effectLst/>
                        </a:rPr>
                        <a:t> (e.g. changing, choosing; synonyms, related; number of; examples of)</a:t>
                      </a:r>
                    </a:p>
                  </a:txBody>
                  <a:tcPr marL="40410" marR="40410" marT="0" marB="0"/>
                </a:tc>
                <a:tc>
                  <a:txBody>
                    <a:bodyPr/>
                    <a:lstStyle/>
                    <a:p>
                      <a:pPr marL="0" marR="0" algn="r">
                        <a:spcBef>
                          <a:spcPts val="0"/>
                        </a:spcBef>
                        <a:spcAft>
                          <a:spcPts val="0"/>
                        </a:spcAft>
                      </a:pPr>
                      <a:r>
                        <a:rPr lang="en-US" sz="2200" dirty="0">
                          <a:effectLst/>
                        </a:rPr>
                        <a:t>47.5</a:t>
                      </a:r>
                    </a:p>
                  </a:txBody>
                  <a:tcPr marL="40410" marR="40410" marT="0" marB="0" anchor="ctr"/>
                </a:tc>
                <a:extLst>
                  <a:ext uri="{0D108BD9-81ED-4DB2-BD59-A6C34878D82A}">
                    <a16:rowId xmlns="" xmlns:a16="http://schemas.microsoft.com/office/drawing/2014/main" val="2787602999"/>
                  </a:ext>
                </a:extLst>
              </a:tr>
              <a:tr h="484925">
                <a:tc>
                  <a:txBody>
                    <a:bodyPr/>
                    <a:lstStyle/>
                    <a:p>
                      <a:pPr marL="0" marR="0">
                        <a:spcBef>
                          <a:spcPts val="0"/>
                        </a:spcBef>
                        <a:spcAft>
                          <a:spcPts val="0"/>
                        </a:spcAft>
                      </a:pPr>
                      <a:r>
                        <a:rPr lang="en-US" sz="2200" dirty="0">
                          <a:effectLst/>
                        </a:rPr>
                        <a:t>Changes in search strategy </a:t>
                      </a:r>
                      <a:r>
                        <a:rPr lang="en-US" sz="2200" b="0" dirty="0">
                          <a:effectLst/>
                        </a:rPr>
                        <a:t>(e.g. added keyword; refined/narrowed/broadened search)</a:t>
                      </a:r>
                    </a:p>
                  </a:txBody>
                  <a:tcPr marL="40410" marR="40410" marT="0" marB="0"/>
                </a:tc>
                <a:tc>
                  <a:txBody>
                    <a:bodyPr/>
                    <a:lstStyle/>
                    <a:p>
                      <a:pPr marL="0" marR="0" algn="r">
                        <a:spcBef>
                          <a:spcPts val="0"/>
                        </a:spcBef>
                        <a:spcAft>
                          <a:spcPts val="0"/>
                        </a:spcAft>
                      </a:pPr>
                      <a:r>
                        <a:rPr lang="en-US" sz="2200" dirty="0">
                          <a:effectLst/>
                        </a:rPr>
                        <a:t>35.6</a:t>
                      </a:r>
                    </a:p>
                  </a:txBody>
                  <a:tcPr marL="40410" marR="40410" marT="0" marB="0" anchor="ctr"/>
                </a:tc>
                <a:extLst>
                  <a:ext uri="{0D108BD9-81ED-4DB2-BD59-A6C34878D82A}">
                    <a16:rowId xmlns="" xmlns:a16="http://schemas.microsoft.com/office/drawing/2014/main" val="3046686928"/>
                  </a:ext>
                </a:extLst>
              </a:tr>
              <a:tr h="484925">
                <a:tc>
                  <a:txBody>
                    <a:bodyPr/>
                    <a:lstStyle/>
                    <a:p>
                      <a:pPr marL="0" marR="0">
                        <a:spcBef>
                          <a:spcPts val="0"/>
                        </a:spcBef>
                        <a:spcAft>
                          <a:spcPts val="0"/>
                        </a:spcAft>
                      </a:pPr>
                      <a:r>
                        <a:rPr lang="en-US" sz="2200" dirty="0">
                          <a:effectLst/>
                        </a:rPr>
                        <a:t>Internal thought process</a:t>
                      </a:r>
                      <a:r>
                        <a:rPr lang="en-US" sz="2200" b="0" dirty="0">
                          <a:effectLst/>
                        </a:rPr>
                        <a:t> (e.g. “I wanted a broader subject”; “I realized …”, “I was hoping for …”</a:t>
                      </a:r>
                    </a:p>
                  </a:txBody>
                  <a:tcPr marL="40410" marR="40410" marT="0" marB="0"/>
                </a:tc>
                <a:tc>
                  <a:txBody>
                    <a:bodyPr/>
                    <a:lstStyle/>
                    <a:p>
                      <a:pPr marL="0" marR="0" algn="r">
                        <a:spcBef>
                          <a:spcPts val="0"/>
                        </a:spcBef>
                        <a:spcAft>
                          <a:spcPts val="0"/>
                        </a:spcAft>
                      </a:pPr>
                      <a:r>
                        <a:rPr lang="en-US" sz="2200" dirty="0">
                          <a:effectLst/>
                        </a:rPr>
                        <a:t>25.4</a:t>
                      </a:r>
                    </a:p>
                  </a:txBody>
                  <a:tcPr marL="40410" marR="40410" marT="0" marB="0"/>
                </a:tc>
                <a:extLst>
                  <a:ext uri="{0D108BD9-81ED-4DB2-BD59-A6C34878D82A}">
                    <a16:rowId xmlns="" xmlns:a16="http://schemas.microsoft.com/office/drawing/2014/main" val="1526929115"/>
                  </a:ext>
                </a:extLst>
              </a:tr>
              <a:tr h="161642">
                <a:tc>
                  <a:txBody>
                    <a:bodyPr/>
                    <a:lstStyle/>
                    <a:p>
                      <a:pPr marL="0" marR="0">
                        <a:spcBef>
                          <a:spcPts val="0"/>
                        </a:spcBef>
                        <a:spcAft>
                          <a:spcPts val="0"/>
                        </a:spcAft>
                      </a:pPr>
                      <a:r>
                        <a:rPr lang="en-US" sz="2200" b="0" dirty="0">
                          <a:effectLst/>
                        </a:rPr>
                        <a:t>“I had </a:t>
                      </a:r>
                      <a:r>
                        <a:rPr lang="en-US" sz="2200" dirty="0">
                          <a:effectLst/>
                        </a:rPr>
                        <a:t>no challenges</a:t>
                      </a:r>
                      <a:r>
                        <a:rPr lang="en-US" sz="2200" b="0" dirty="0">
                          <a:effectLst/>
                        </a:rPr>
                        <a:t>”</a:t>
                      </a:r>
                    </a:p>
                  </a:txBody>
                  <a:tcPr marL="40410" marR="40410" marT="0" marB="0"/>
                </a:tc>
                <a:tc>
                  <a:txBody>
                    <a:bodyPr/>
                    <a:lstStyle/>
                    <a:p>
                      <a:pPr marL="0" marR="0" algn="r">
                        <a:spcBef>
                          <a:spcPts val="0"/>
                        </a:spcBef>
                        <a:spcAft>
                          <a:spcPts val="0"/>
                        </a:spcAft>
                      </a:pPr>
                      <a:r>
                        <a:rPr lang="en-US" sz="2200" dirty="0">
                          <a:effectLst/>
                        </a:rPr>
                        <a:t>23.7</a:t>
                      </a:r>
                    </a:p>
                  </a:txBody>
                  <a:tcPr marL="40410" marR="40410" marT="0" marB="0"/>
                </a:tc>
                <a:extLst>
                  <a:ext uri="{0D108BD9-81ED-4DB2-BD59-A6C34878D82A}">
                    <a16:rowId xmlns="" xmlns:a16="http://schemas.microsoft.com/office/drawing/2014/main" val="2715418225"/>
                  </a:ext>
                </a:extLst>
              </a:tr>
              <a:tr h="323283">
                <a:tc>
                  <a:txBody>
                    <a:bodyPr/>
                    <a:lstStyle/>
                    <a:p>
                      <a:pPr marL="0" marR="0">
                        <a:spcBef>
                          <a:spcPts val="0"/>
                        </a:spcBef>
                        <a:spcAft>
                          <a:spcPts val="0"/>
                        </a:spcAft>
                      </a:pPr>
                      <a:r>
                        <a:rPr lang="en-US" sz="2200" dirty="0">
                          <a:effectLst/>
                        </a:rPr>
                        <a:t>Search syntax description</a:t>
                      </a:r>
                      <a:r>
                        <a:rPr lang="en-US" sz="2200" b="0" dirty="0">
                          <a:effectLst/>
                        </a:rPr>
                        <a:t> (e.g. keywords &amp; commands)</a:t>
                      </a:r>
                    </a:p>
                  </a:txBody>
                  <a:tcPr marL="40410" marR="40410" marT="0" marB="0"/>
                </a:tc>
                <a:tc>
                  <a:txBody>
                    <a:bodyPr/>
                    <a:lstStyle/>
                    <a:p>
                      <a:pPr marL="0" marR="0" algn="r">
                        <a:spcBef>
                          <a:spcPts val="0"/>
                        </a:spcBef>
                        <a:spcAft>
                          <a:spcPts val="0"/>
                        </a:spcAft>
                      </a:pPr>
                      <a:r>
                        <a:rPr lang="en-US" sz="2200" dirty="0">
                          <a:effectLst/>
                        </a:rPr>
                        <a:t>22.0</a:t>
                      </a:r>
                    </a:p>
                  </a:txBody>
                  <a:tcPr marL="40410" marR="40410" marT="0" marB="0"/>
                </a:tc>
                <a:extLst>
                  <a:ext uri="{0D108BD9-81ED-4DB2-BD59-A6C34878D82A}">
                    <a16:rowId xmlns="" xmlns:a16="http://schemas.microsoft.com/office/drawing/2014/main" val="4138728210"/>
                  </a:ext>
                </a:extLst>
              </a:tr>
              <a:tr h="323283">
                <a:tc>
                  <a:txBody>
                    <a:bodyPr/>
                    <a:lstStyle/>
                    <a:p>
                      <a:pPr marL="0" marR="0">
                        <a:spcBef>
                          <a:spcPts val="0"/>
                        </a:spcBef>
                        <a:spcAft>
                          <a:spcPts val="0"/>
                        </a:spcAft>
                      </a:pPr>
                      <a:r>
                        <a:rPr lang="en-US" sz="2200" b="0" dirty="0">
                          <a:effectLst/>
                        </a:rPr>
                        <a:t>Mentioned “being </a:t>
                      </a:r>
                      <a:r>
                        <a:rPr lang="en-US" sz="2200" dirty="0">
                          <a:effectLst/>
                        </a:rPr>
                        <a:t>specific</a:t>
                      </a:r>
                      <a:r>
                        <a:rPr lang="en-US" sz="2200" b="0" dirty="0">
                          <a:effectLst/>
                        </a:rPr>
                        <a:t>” as important or helpful</a:t>
                      </a:r>
                    </a:p>
                  </a:txBody>
                  <a:tcPr marL="40410" marR="40410" marT="0" marB="0"/>
                </a:tc>
                <a:tc>
                  <a:txBody>
                    <a:bodyPr/>
                    <a:lstStyle/>
                    <a:p>
                      <a:pPr marL="0" marR="0" algn="r">
                        <a:spcBef>
                          <a:spcPts val="0"/>
                        </a:spcBef>
                        <a:spcAft>
                          <a:spcPts val="0"/>
                        </a:spcAft>
                      </a:pPr>
                      <a:r>
                        <a:rPr lang="en-US" sz="2200" dirty="0">
                          <a:effectLst/>
                        </a:rPr>
                        <a:t>18.0</a:t>
                      </a:r>
                    </a:p>
                  </a:txBody>
                  <a:tcPr marL="40410" marR="40410" marT="0" marB="0"/>
                </a:tc>
                <a:extLst>
                  <a:ext uri="{0D108BD9-81ED-4DB2-BD59-A6C34878D82A}">
                    <a16:rowId xmlns="" xmlns:a16="http://schemas.microsoft.com/office/drawing/2014/main" val="2845715661"/>
                  </a:ext>
                </a:extLst>
              </a:tr>
            </a:tbl>
          </a:graphicData>
        </a:graphic>
      </p:graphicFrame>
    </p:spTree>
    <p:extLst>
      <p:ext uri="{BB962C8B-B14F-4D97-AF65-F5344CB8AC3E}">
        <p14:creationId xmlns:p14="http://schemas.microsoft.com/office/powerpoint/2010/main" val="365851076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Database Specifics Theme: Summary Analysis</a:t>
            </a:r>
          </a:p>
        </p:txBody>
      </p:sp>
      <p:graphicFrame>
        <p:nvGraphicFramePr>
          <p:cNvPr id="3" name="Table 2"/>
          <p:cNvGraphicFramePr/>
          <p:nvPr>
            <p:extLst>
              <p:ext uri="{D42A27DB-BD31-4B8C-83A1-F6EECF244321}">
                <p14:modId xmlns:p14="http://schemas.microsoft.com/office/powerpoint/2010/main" val="4287715051"/>
              </p:ext>
            </p:extLst>
          </p:nvPr>
        </p:nvGraphicFramePr>
        <p:xfrm>
          <a:off x="960120" y="1828800"/>
          <a:ext cx="7284719" cy="4086612"/>
        </p:xfrm>
        <a:graphic>
          <a:graphicData uri="http://schemas.openxmlformats.org/drawingml/2006/table">
            <a:tbl>
              <a:tblPr firstRow="1" firstCol="1" bandRow="1">
                <a:tableStyleId>{1E171933-4619-4E11-9A3F-F7608DF75F80}</a:tableStyleId>
              </a:tblPr>
              <a:tblGrid>
                <a:gridCol w="5658362">
                  <a:extLst>
                    <a:ext uri="{9D8B030D-6E8A-4147-A177-3AD203B41FA5}">
                      <a16:colId xmlns="" xmlns:a16="http://schemas.microsoft.com/office/drawing/2014/main" val="1234237075"/>
                    </a:ext>
                  </a:extLst>
                </a:gridCol>
                <a:gridCol w="1626357">
                  <a:extLst>
                    <a:ext uri="{9D8B030D-6E8A-4147-A177-3AD203B41FA5}">
                      <a16:colId xmlns="" xmlns:a16="http://schemas.microsoft.com/office/drawing/2014/main" val="2833406898"/>
                    </a:ext>
                  </a:extLst>
                </a:gridCol>
              </a:tblGrid>
              <a:tr h="869354">
                <a:tc>
                  <a:txBody>
                    <a:bodyPr/>
                    <a:lstStyle/>
                    <a:p>
                      <a:pPr marL="0" marR="0">
                        <a:spcBef>
                          <a:spcPts val="0"/>
                        </a:spcBef>
                        <a:spcAft>
                          <a:spcPts val="0"/>
                        </a:spcAft>
                      </a:pPr>
                      <a:r>
                        <a:rPr lang="en-US" sz="2400" dirty="0">
                          <a:effectLst/>
                        </a:rPr>
                        <a:t>Code sub-topics</a:t>
                      </a:r>
                      <a:endParaRPr lang="en-US" sz="2400" dirty="0">
                        <a:solidFill>
                          <a:srgbClr val="000000"/>
                        </a:solidFill>
                        <a:effectLst/>
                      </a:endParaRPr>
                    </a:p>
                  </a:txBody>
                  <a:tcPr marL="68580" marR="68580" marT="0" marB="0" anchor="ctr"/>
                </a:tc>
                <a:tc>
                  <a:txBody>
                    <a:bodyPr/>
                    <a:lstStyle/>
                    <a:p>
                      <a:pPr marL="0" marR="0" algn="r">
                        <a:spcBef>
                          <a:spcPts val="0"/>
                        </a:spcBef>
                        <a:spcAft>
                          <a:spcPts val="0"/>
                        </a:spcAft>
                      </a:pPr>
                      <a:r>
                        <a:rPr lang="en-US" sz="2400" dirty="0">
                          <a:effectLst/>
                        </a:rPr>
                        <a:t>% </a:t>
                      </a:r>
                    </a:p>
                  </a:txBody>
                  <a:tcPr marL="68580" marR="68580" marT="0" marB="0" anchor="ctr"/>
                </a:tc>
                <a:extLst>
                  <a:ext uri="{0D108BD9-81ED-4DB2-BD59-A6C34878D82A}">
                    <a16:rowId xmlns="" xmlns:a16="http://schemas.microsoft.com/office/drawing/2014/main" val="2804334890"/>
                  </a:ext>
                </a:extLst>
              </a:tr>
              <a:tr h="655939">
                <a:tc>
                  <a:txBody>
                    <a:bodyPr/>
                    <a:lstStyle/>
                    <a:p>
                      <a:pPr marL="0" marR="0">
                        <a:spcBef>
                          <a:spcPts val="0"/>
                        </a:spcBef>
                        <a:spcAft>
                          <a:spcPts val="0"/>
                        </a:spcAft>
                      </a:pPr>
                      <a:r>
                        <a:rPr lang="en-US" sz="2000" b="0" dirty="0">
                          <a:effectLst/>
                        </a:rPr>
                        <a:t>Any code about </a:t>
                      </a:r>
                      <a:r>
                        <a:rPr lang="en-US" sz="2000" dirty="0">
                          <a:effectLst/>
                        </a:rPr>
                        <a:t>keywords</a:t>
                      </a:r>
                      <a:r>
                        <a:rPr lang="en-US" sz="2000" b="0" dirty="0">
                          <a:effectLst/>
                        </a:rPr>
                        <a:t> (e.g. changing, adding, examples of)</a:t>
                      </a:r>
                      <a:endParaRPr lang="en-US" sz="2000" b="0" dirty="0">
                        <a:solidFill>
                          <a:srgbClr val="000000"/>
                        </a:solidFill>
                        <a:effectLst/>
                      </a:endParaRPr>
                    </a:p>
                  </a:txBody>
                  <a:tcPr marL="68580" marR="68580" marT="0" marB="0" anchor="ctr"/>
                </a:tc>
                <a:tc>
                  <a:txBody>
                    <a:bodyPr/>
                    <a:lstStyle/>
                    <a:p>
                      <a:pPr marL="0" marR="0" algn="r">
                        <a:spcBef>
                          <a:spcPts val="0"/>
                        </a:spcBef>
                        <a:spcAft>
                          <a:spcPts val="0"/>
                        </a:spcAft>
                      </a:pPr>
                      <a:r>
                        <a:rPr lang="en-US" sz="2000" dirty="0">
                          <a:effectLst/>
                        </a:rPr>
                        <a:t>48.6</a:t>
                      </a:r>
                    </a:p>
                  </a:txBody>
                  <a:tcPr marL="68580" marR="68580" marT="0" marB="0" anchor="ctr"/>
                </a:tc>
                <a:extLst>
                  <a:ext uri="{0D108BD9-81ED-4DB2-BD59-A6C34878D82A}">
                    <a16:rowId xmlns="" xmlns:a16="http://schemas.microsoft.com/office/drawing/2014/main" val="2851514793"/>
                  </a:ext>
                </a:extLst>
              </a:tr>
              <a:tr h="630253">
                <a:tc>
                  <a:txBody>
                    <a:bodyPr/>
                    <a:lstStyle/>
                    <a:p>
                      <a:r>
                        <a:rPr lang="en-US" sz="2000" b="0" dirty="0">
                          <a:solidFill>
                            <a:srgbClr val="000000"/>
                          </a:solidFill>
                          <a:effectLst/>
                          <a:latin typeface="Calibri" charset="0"/>
                        </a:rPr>
                        <a:t>Any code about </a:t>
                      </a:r>
                      <a:r>
                        <a:rPr lang="en-US" sz="2000" dirty="0">
                          <a:solidFill>
                            <a:srgbClr val="000000"/>
                          </a:solidFill>
                          <a:effectLst/>
                          <a:latin typeface="Calibri" charset="0"/>
                        </a:rPr>
                        <a:t>looking at results</a:t>
                      </a:r>
                      <a:r>
                        <a:rPr lang="en-US" sz="2000" b="0" dirty="0">
                          <a:solidFill>
                            <a:srgbClr val="000000"/>
                          </a:solidFill>
                          <a:effectLst/>
                          <a:latin typeface="Calibri" charset="0"/>
                        </a:rPr>
                        <a:t> (results</a:t>
                      </a:r>
                      <a:r>
                        <a:rPr lang="en-US" sz="2400" b="0" dirty="0">
                          <a:solidFill>
                            <a:srgbClr val="000000"/>
                          </a:solidFill>
                          <a:effectLst/>
                          <a:latin typeface="Calibri" charset="0"/>
                        </a:rPr>
                        <a:t> </a:t>
                      </a:r>
                      <a:r>
                        <a:rPr lang="en-US" sz="2000" b="0" dirty="0">
                          <a:solidFill>
                            <a:srgbClr val="000000"/>
                          </a:solidFill>
                          <a:effectLst/>
                          <a:latin typeface="Calibri" charset="0"/>
                        </a:rPr>
                        <a:t>displays in aggregate)</a:t>
                      </a:r>
                      <a:endParaRPr lang="en-US" sz="2000" b="0" dirty="0">
                        <a:solidFill>
                          <a:srgbClr val="000000"/>
                        </a:solidFill>
                        <a:effectLst/>
                      </a:endParaRPr>
                    </a:p>
                  </a:txBody>
                  <a:tcPr marL="68580" marR="68580" marT="0" marB="0" anchor="ctr"/>
                </a:tc>
                <a:tc>
                  <a:txBody>
                    <a:bodyPr/>
                    <a:lstStyle/>
                    <a:p>
                      <a:pPr marL="0" marR="0" algn="r">
                        <a:spcBef>
                          <a:spcPts val="0"/>
                        </a:spcBef>
                        <a:spcAft>
                          <a:spcPts val="0"/>
                        </a:spcAft>
                      </a:pPr>
                      <a:r>
                        <a:rPr lang="en-US" sz="2000" dirty="0">
                          <a:effectLst/>
                        </a:rPr>
                        <a:t>40.7</a:t>
                      </a:r>
                    </a:p>
                  </a:txBody>
                  <a:tcPr marL="68580" marR="68580" marT="0" marB="0" anchor="ctr"/>
                </a:tc>
                <a:extLst>
                  <a:ext uri="{0D108BD9-81ED-4DB2-BD59-A6C34878D82A}">
                    <a16:rowId xmlns="" xmlns:a16="http://schemas.microsoft.com/office/drawing/2014/main" val="3521227860"/>
                  </a:ext>
                </a:extLst>
              </a:tr>
              <a:tr h="630253">
                <a:tc>
                  <a:txBody>
                    <a:bodyPr/>
                    <a:lstStyle/>
                    <a:p>
                      <a:r>
                        <a:rPr lang="en-US" sz="2000" b="0" dirty="0">
                          <a:solidFill>
                            <a:srgbClr val="000000"/>
                          </a:solidFill>
                          <a:effectLst/>
                          <a:latin typeface="Calibri" charset="0"/>
                        </a:rPr>
                        <a:t>Any code about </a:t>
                      </a:r>
                      <a:r>
                        <a:rPr lang="en-US" sz="2000" dirty="0">
                          <a:solidFill>
                            <a:srgbClr val="000000"/>
                          </a:solidFill>
                          <a:effectLst/>
                          <a:latin typeface="Calibri" charset="0"/>
                        </a:rPr>
                        <a:t>article evaluation</a:t>
                      </a:r>
                      <a:r>
                        <a:rPr lang="en-US" sz="2000" b="0" dirty="0">
                          <a:solidFill>
                            <a:srgbClr val="000000"/>
                          </a:solidFill>
                          <a:effectLst/>
                          <a:latin typeface="Calibri" charset="0"/>
                        </a:rPr>
                        <a:t> </a:t>
                      </a:r>
                    </a:p>
                  </a:txBody>
                  <a:tcPr marL="68580" marR="68580" marT="0" marB="0" anchor="ctr"/>
                </a:tc>
                <a:tc>
                  <a:txBody>
                    <a:bodyPr/>
                    <a:lstStyle/>
                    <a:p>
                      <a:pPr marL="0" marR="0" algn="r">
                        <a:spcBef>
                          <a:spcPts val="0"/>
                        </a:spcBef>
                        <a:spcAft>
                          <a:spcPts val="0"/>
                        </a:spcAft>
                      </a:pPr>
                      <a:r>
                        <a:rPr lang="en-US" sz="2000" dirty="0">
                          <a:effectLst/>
                        </a:rPr>
                        <a:t>32.8</a:t>
                      </a:r>
                    </a:p>
                  </a:txBody>
                  <a:tcPr marL="68580" marR="68580" marT="0" marB="0" anchor="ctr"/>
                </a:tc>
                <a:extLst>
                  <a:ext uri="{0D108BD9-81ED-4DB2-BD59-A6C34878D82A}">
                    <a16:rowId xmlns="" xmlns:a16="http://schemas.microsoft.com/office/drawing/2014/main" val="1893621329"/>
                  </a:ext>
                </a:extLst>
              </a:tr>
              <a:tr h="630253">
                <a:tc>
                  <a:txBody>
                    <a:bodyPr/>
                    <a:lstStyle/>
                    <a:p>
                      <a:r>
                        <a:rPr lang="en-US" sz="2000" b="0" dirty="0">
                          <a:solidFill>
                            <a:srgbClr val="000000"/>
                          </a:solidFill>
                          <a:effectLst/>
                          <a:latin typeface="Calibri" charset="0"/>
                        </a:rPr>
                        <a:t>Any code about </a:t>
                      </a:r>
                      <a:r>
                        <a:rPr lang="en-US" sz="2000" dirty="0">
                          <a:solidFill>
                            <a:srgbClr val="000000"/>
                          </a:solidFill>
                          <a:effectLst/>
                          <a:latin typeface="Calibri" charset="0"/>
                        </a:rPr>
                        <a:t>relevance</a:t>
                      </a:r>
                      <a:r>
                        <a:rPr lang="en-US" sz="2000" b="0" dirty="0">
                          <a:solidFill>
                            <a:srgbClr val="000000"/>
                          </a:solidFill>
                          <a:effectLst/>
                          <a:latin typeface="Calibri" charset="0"/>
                        </a:rPr>
                        <a:t> (of results or articles) </a:t>
                      </a:r>
                    </a:p>
                  </a:txBody>
                  <a:tcPr marL="68580" marR="68580" marT="0" marB="0" anchor="ctr"/>
                </a:tc>
                <a:tc>
                  <a:txBody>
                    <a:bodyPr/>
                    <a:lstStyle/>
                    <a:p>
                      <a:pPr marL="0" marR="0" algn="r">
                        <a:spcBef>
                          <a:spcPts val="0"/>
                        </a:spcBef>
                        <a:spcAft>
                          <a:spcPts val="0"/>
                        </a:spcAft>
                      </a:pPr>
                      <a:r>
                        <a:rPr lang="en-US" sz="2000" dirty="0">
                          <a:effectLst/>
                        </a:rPr>
                        <a:t>30</a:t>
                      </a:r>
                    </a:p>
                  </a:txBody>
                  <a:tcPr marL="68580" marR="68580" marT="0" marB="0" anchor="ctr"/>
                </a:tc>
                <a:extLst>
                  <a:ext uri="{0D108BD9-81ED-4DB2-BD59-A6C34878D82A}">
                    <a16:rowId xmlns="" xmlns:a16="http://schemas.microsoft.com/office/drawing/2014/main" val="3760450000"/>
                  </a:ext>
                </a:extLst>
              </a:tr>
              <a:tr h="630253">
                <a:tc>
                  <a:txBody>
                    <a:bodyPr/>
                    <a:lstStyle/>
                    <a:p>
                      <a:pPr marL="0" marR="0">
                        <a:spcBef>
                          <a:spcPts val="0"/>
                        </a:spcBef>
                        <a:spcAft>
                          <a:spcPts val="0"/>
                        </a:spcAft>
                      </a:pPr>
                      <a:r>
                        <a:rPr lang="en-US" sz="2000" b="0" dirty="0">
                          <a:effectLst/>
                        </a:rPr>
                        <a:t>Any code about </a:t>
                      </a:r>
                      <a:r>
                        <a:rPr lang="en-US" sz="2000" dirty="0">
                          <a:effectLst/>
                        </a:rPr>
                        <a:t>database features</a:t>
                      </a:r>
                      <a:r>
                        <a:rPr lang="en-US" sz="2000" b="0" dirty="0">
                          <a:effectLst/>
                        </a:rPr>
                        <a:t> (e.g. date or peer-review limits)</a:t>
                      </a:r>
                      <a:endParaRPr lang="en-US" sz="2000" b="0" dirty="0">
                        <a:solidFill>
                          <a:srgbClr val="000000"/>
                        </a:solidFill>
                        <a:effectLst/>
                      </a:endParaRPr>
                    </a:p>
                  </a:txBody>
                  <a:tcPr marL="68580" marR="68580" marT="0" marB="0" anchor="ctr"/>
                </a:tc>
                <a:tc>
                  <a:txBody>
                    <a:bodyPr/>
                    <a:lstStyle/>
                    <a:p>
                      <a:pPr marL="0" marR="0" algn="r">
                        <a:spcBef>
                          <a:spcPts val="0"/>
                        </a:spcBef>
                        <a:spcAft>
                          <a:spcPts val="0"/>
                        </a:spcAft>
                      </a:pPr>
                      <a:r>
                        <a:rPr lang="en-US" sz="2000" dirty="0">
                          <a:effectLst/>
                        </a:rPr>
                        <a:t>12</a:t>
                      </a:r>
                    </a:p>
                  </a:txBody>
                  <a:tcPr marL="68580" marR="68580" marT="0" marB="0" anchor="ctr"/>
                </a:tc>
                <a:extLst>
                  <a:ext uri="{0D108BD9-81ED-4DB2-BD59-A6C34878D82A}">
                    <a16:rowId xmlns="" xmlns:a16="http://schemas.microsoft.com/office/drawing/2014/main" val="1908953633"/>
                  </a:ext>
                </a:extLst>
              </a:tr>
            </a:tbl>
          </a:graphicData>
        </a:graphic>
      </p:graphicFrame>
    </p:spTree>
    <p:extLst>
      <p:ext uri="{BB962C8B-B14F-4D97-AF65-F5344CB8AC3E}">
        <p14:creationId xmlns:p14="http://schemas.microsoft.com/office/powerpoint/2010/main" val="31760137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23825" y="274638"/>
            <a:ext cx="8862752" cy="1143000"/>
          </a:xfrm>
        </p:spPr>
        <p:txBody>
          <a:bodyPr>
            <a:noAutofit/>
          </a:bodyPr>
          <a:lstStyle/>
          <a:p>
            <a:r>
              <a:rPr lang="en-US" sz="4000" dirty="0"/>
              <a:t>Database Specifics Theme: </a:t>
            </a:r>
            <a:r>
              <a:rPr lang="en-US" sz="4000" b="0" dirty="0"/>
              <a:t>Sub-Topics</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239215405"/>
              </p:ext>
            </p:extLst>
          </p:nvPr>
        </p:nvGraphicFramePr>
        <p:xfrm>
          <a:off x="412865" y="1384895"/>
          <a:ext cx="8176495" cy="1524000"/>
        </p:xfrm>
        <a:graphic>
          <a:graphicData uri="http://schemas.openxmlformats.org/drawingml/2006/table">
            <a:tbl>
              <a:tblPr firstRow="1" firstCol="1" bandRow="1">
                <a:tableStyleId>{1E171933-4619-4E11-9A3F-F7608DF75F80}</a:tableStyleId>
              </a:tblPr>
              <a:tblGrid>
                <a:gridCol w="5634408">
                  <a:extLst>
                    <a:ext uri="{9D8B030D-6E8A-4147-A177-3AD203B41FA5}">
                      <a16:colId xmlns="" xmlns:a16="http://schemas.microsoft.com/office/drawing/2014/main" val="2174405438"/>
                    </a:ext>
                  </a:extLst>
                </a:gridCol>
                <a:gridCol w="1474630">
                  <a:extLst>
                    <a:ext uri="{9D8B030D-6E8A-4147-A177-3AD203B41FA5}">
                      <a16:colId xmlns="" xmlns:a16="http://schemas.microsoft.com/office/drawing/2014/main" val="3709439278"/>
                    </a:ext>
                  </a:extLst>
                </a:gridCol>
                <a:gridCol w="1067457">
                  <a:extLst>
                    <a:ext uri="{9D8B030D-6E8A-4147-A177-3AD203B41FA5}">
                      <a16:colId xmlns="" xmlns:a16="http://schemas.microsoft.com/office/drawing/2014/main" val="2047021550"/>
                    </a:ext>
                  </a:extLst>
                </a:gridCol>
              </a:tblGrid>
              <a:tr h="190500">
                <a:tc>
                  <a:txBody>
                    <a:bodyPr/>
                    <a:lstStyle/>
                    <a:p>
                      <a:r>
                        <a:rPr lang="en-US" sz="2000" dirty="0">
                          <a:effectLst/>
                        </a:rPr>
                        <a:t>Sub-topic codes for keywords:</a:t>
                      </a:r>
                    </a:p>
                  </a:txBody>
                  <a:tcPr marL="68580" marR="68580" marT="0" marB="0" anchor="b"/>
                </a:tc>
                <a:tc>
                  <a:txBody>
                    <a:bodyPr/>
                    <a:lstStyle/>
                    <a:p>
                      <a:pPr algn="r"/>
                      <a:r>
                        <a:rPr lang="en-US" sz="2000" dirty="0">
                          <a:effectLst/>
                        </a:rPr>
                        <a:t># of codes</a:t>
                      </a:r>
                    </a:p>
                  </a:txBody>
                  <a:tcPr marL="68580" marR="68580" marT="0" marB="0" anchor="b"/>
                </a:tc>
                <a:tc>
                  <a:txBody>
                    <a:bodyPr/>
                    <a:lstStyle/>
                    <a:p>
                      <a:pPr algn="r"/>
                      <a:endParaRPr lang="en-US" sz="2000" dirty="0">
                        <a:effectLst/>
                      </a:endParaRPr>
                    </a:p>
                  </a:txBody>
                  <a:tcPr marL="68580" marR="68580" marT="0" marB="0" anchor="b"/>
                </a:tc>
                <a:extLst>
                  <a:ext uri="{0D108BD9-81ED-4DB2-BD59-A6C34878D82A}">
                    <a16:rowId xmlns="" xmlns:a16="http://schemas.microsoft.com/office/drawing/2014/main" val="2184927169"/>
                  </a:ext>
                </a:extLst>
              </a:tr>
              <a:tr h="190500">
                <a:tc>
                  <a:txBody>
                    <a:bodyPr/>
                    <a:lstStyle/>
                    <a:p>
                      <a:r>
                        <a:rPr lang="en-US" sz="2000" b="0" dirty="0">
                          <a:effectLst/>
                        </a:rPr>
                        <a:t>keywords: changed, revised, focused</a:t>
                      </a:r>
                    </a:p>
                  </a:txBody>
                  <a:tcPr marL="68580" marR="68580" marT="0" marB="0" anchor="b"/>
                </a:tc>
                <a:tc>
                  <a:txBody>
                    <a:bodyPr/>
                    <a:lstStyle/>
                    <a:p>
                      <a:pPr algn="r"/>
                      <a:r>
                        <a:rPr lang="en-US" sz="2000" dirty="0">
                          <a:effectLst/>
                        </a:rPr>
                        <a:t>75</a:t>
                      </a:r>
                    </a:p>
                  </a:txBody>
                  <a:tcPr marL="68580" marR="68580" marT="0" marB="0" anchor="b"/>
                </a:tc>
                <a:tc>
                  <a:txBody>
                    <a:bodyPr/>
                    <a:lstStyle/>
                    <a:p>
                      <a:pPr algn="r"/>
                      <a:endParaRPr lang="en-US" sz="2000" dirty="0">
                        <a:effectLst/>
                      </a:endParaRPr>
                    </a:p>
                  </a:txBody>
                  <a:tcPr marL="68580" marR="68580" marT="0" marB="0" anchor="b"/>
                </a:tc>
                <a:extLst>
                  <a:ext uri="{0D108BD9-81ED-4DB2-BD59-A6C34878D82A}">
                    <a16:rowId xmlns="" xmlns:a16="http://schemas.microsoft.com/office/drawing/2014/main" val="4233929158"/>
                  </a:ext>
                </a:extLst>
              </a:tr>
              <a:tr h="190500">
                <a:tc>
                  <a:txBody>
                    <a:bodyPr/>
                    <a:lstStyle/>
                    <a:p>
                      <a:r>
                        <a:rPr lang="en-US" sz="2000" b="0" dirty="0">
                          <a:effectLst/>
                        </a:rPr>
                        <a:t>keywords: it's important to choose good ones</a:t>
                      </a:r>
                    </a:p>
                  </a:txBody>
                  <a:tcPr marL="68580" marR="68580" marT="0" marB="0" anchor="b"/>
                </a:tc>
                <a:tc>
                  <a:txBody>
                    <a:bodyPr/>
                    <a:lstStyle/>
                    <a:p>
                      <a:pPr algn="r"/>
                      <a:r>
                        <a:rPr lang="en-US" sz="2000" dirty="0">
                          <a:effectLst/>
                        </a:rPr>
                        <a:t>17</a:t>
                      </a:r>
                    </a:p>
                  </a:txBody>
                  <a:tcPr marL="68580" marR="68580" marT="0" marB="0" anchor="b"/>
                </a:tc>
                <a:tc>
                  <a:txBody>
                    <a:bodyPr/>
                    <a:lstStyle/>
                    <a:p>
                      <a:pPr algn="r"/>
                      <a:endParaRPr lang="en-US" sz="2000" dirty="0">
                        <a:effectLst/>
                      </a:endParaRPr>
                    </a:p>
                  </a:txBody>
                  <a:tcPr marL="68580" marR="68580" marT="0" marB="0" anchor="b"/>
                </a:tc>
                <a:extLst>
                  <a:ext uri="{0D108BD9-81ED-4DB2-BD59-A6C34878D82A}">
                    <a16:rowId xmlns="" xmlns:a16="http://schemas.microsoft.com/office/drawing/2014/main" val="2419903977"/>
                  </a:ext>
                </a:extLst>
              </a:tr>
              <a:tr h="190500">
                <a:tc>
                  <a:txBody>
                    <a:bodyPr/>
                    <a:lstStyle/>
                    <a:p>
                      <a:r>
                        <a:rPr lang="en-US" sz="2000" b="0" dirty="0">
                          <a:effectLst/>
                        </a:rPr>
                        <a:t>keywords: it's hard to choose good keywords</a:t>
                      </a:r>
                    </a:p>
                  </a:txBody>
                  <a:tcPr marL="68580" marR="68580" marT="0" marB="0" anchor="b"/>
                </a:tc>
                <a:tc>
                  <a:txBody>
                    <a:bodyPr/>
                    <a:lstStyle/>
                    <a:p>
                      <a:pPr algn="r"/>
                      <a:r>
                        <a:rPr lang="en-US" sz="2000" dirty="0">
                          <a:effectLst/>
                        </a:rPr>
                        <a:t>15</a:t>
                      </a:r>
                    </a:p>
                  </a:txBody>
                  <a:tcPr marL="68580" marR="68580" marT="0" marB="0" anchor="b"/>
                </a:tc>
                <a:tc>
                  <a:txBody>
                    <a:bodyPr/>
                    <a:lstStyle/>
                    <a:p>
                      <a:pPr algn="r"/>
                      <a:endParaRPr lang="en-US" sz="2000" dirty="0">
                        <a:effectLst/>
                      </a:endParaRPr>
                    </a:p>
                  </a:txBody>
                  <a:tcPr marL="68580" marR="68580" marT="0" marB="0" anchor="b"/>
                </a:tc>
                <a:extLst>
                  <a:ext uri="{0D108BD9-81ED-4DB2-BD59-A6C34878D82A}">
                    <a16:rowId xmlns="" xmlns:a16="http://schemas.microsoft.com/office/drawing/2014/main" val="4293785676"/>
                  </a:ext>
                </a:extLst>
              </a:tr>
              <a:tr h="190500">
                <a:tc>
                  <a:txBody>
                    <a:bodyPr/>
                    <a:lstStyle/>
                    <a:p>
                      <a:r>
                        <a:rPr lang="en-US" sz="2000" dirty="0">
                          <a:effectLst/>
                        </a:rPr>
                        <a:t>Any code about keywords</a:t>
                      </a:r>
                    </a:p>
                  </a:txBody>
                  <a:tcPr marL="68580" marR="68580" marT="0" marB="0" anchor="b"/>
                </a:tc>
                <a:tc>
                  <a:txBody>
                    <a:bodyPr/>
                    <a:lstStyle/>
                    <a:p>
                      <a:pPr algn="r"/>
                      <a:r>
                        <a:rPr lang="en-US" sz="2000" b="1" dirty="0">
                          <a:effectLst/>
                        </a:rPr>
                        <a:t>86</a:t>
                      </a:r>
                    </a:p>
                  </a:txBody>
                  <a:tcPr marL="68580" marR="68580" marT="0" marB="0" anchor="b"/>
                </a:tc>
                <a:tc>
                  <a:txBody>
                    <a:bodyPr/>
                    <a:lstStyle/>
                    <a:p>
                      <a:pPr algn="r"/>
                      <a:r>
                        <a:rPr lang="en-US" sz="2000" b="1" dirty="0">
                          <a:effectLst/>
                        </a:rPr>
                        <a:t>48.6 %</a:t>
                      </a:r>
                    </a:p>
                  </a:txBody>
                  <a:tcPr marL="68580" marR="68580" marT="0" marB="0" anchor="b"/>
                </a:tc>
                <a:extLst>
                  <a:ext uri="{0D108BD9-81ED-4DB2-BD59-A6C34878D82A}">
                    <a16:rowId xmlns="" xmlns:a16="http://schemas.microsoft.com/office/drawing/2014/main" val="3913060487"/>
                  </a:ext>
                </a:extLst>
              </a:tr>
            </a:tbl>
          </a:graphicData>
        </a:graphic>
      </p:graphicFrame>
      <p:graphicFrame>
        <p:nvGraphicFramePr>
          <p:cNvPr id="5" name="Table 4"/>
          <p:cNvGraphicFramePr/>
          <p:nvPr>
            <p:extLst>
              <p:ext uri="{D42A27DB-BD31-4B8C-83A1-F6EECF244321}">
                <p14:modId xmlns:p14="http://schemas.microsoft.com/office/powerpoint/2010/main" val="2891159974"/>
              </p:ext>
            </p:extLst>
          </p:nvPr>
        </p:nvGraphicFramePr>
        <p:xfrm>
          <a:off x="410095" y="3179718"/>
          <a:ext cx="8176420" cy="2743200"/>
        </p:xfrm>
        <a:graphic>
          <a:graphicData uri="http://schemas.openxmlformats.org/drawingml/2006/table">
            <a:tbl>
              <a:tblPr firstRow="1" firstCol="1" bandRow="1">
                <a:tableStyleId>{1E171933-4619-4E11-9A3F-F7608DF75F80}</a:tableStyleId>
              </a:tblPr>
              <a:tblGrid>
                <a:gridCol w="5927351">
                  <a:extLst>
                    <a:ext uri="{9D8B030D-6E8A-4147-A177-3AD203B41FA5}">
                      <a16:colId xmlns="" xmlns:a16="http://schemas.microsoft.com/office/drawing/2014/main" val="3547950049"/>
                    </a:ext>
                  </a:extLst>
                </a:gridCol>
                <a:gridCol w="1207628">
                  <a:extLst>
                    <a:ext uri="{9D8B030D-6E8A-4147-A177-3AD203B41FA5}">
                      <a16:colId xmlns="" xmlns:a16="http://schemas.microsoft.com/office/drawing/2014/main" val="129157031"/>
                    </a:ext>
                  </a:extLst>
                </a:gridCol>
                <a:gridCol w="1041441">
                  <a:extLst>
                    <a:ext uri="{9D8B030D-6E8A-4147-A177-3AD203B41FA5}">
                      <a16:colId xmlns="" xmlns:a16="http://schemas.microsoft.com/office/drawing/2014/main" val="2234461811"/>
                    </a:ext>
                  </a:extLst>
                </a:gridCol>
              </a:tblGrid>
              <a:tr h="190500">
                <a:tc>
                  <a:txBody>
                    <a:bodyPr/>
                    <a:lstStyle/>
                    <a:p>
                      <a:r>
                        <a:rPr lang="en-US" sz="2000" dirty="0">
                          <a:solidFill>
                            <a:srgbClr val="FFFFFF"/>
                          </a:solidFill>
                          <a:effectLst/>
                          <a:latin typeface="Calibri" charset="0"/>
                        </a:rPr>
                        <a:t>Sub-topic codes for relevance:</a:t>
                      </a:r>
                    </a:p>
                  </a:txBody>
                  <a:tcPr marL="68580" marR="68580" marT="0" marB="0" anchor="b"/>
                </a:tc>
                <a:tc>
                  <a:txBody>
                    <a:bodyPr/>
                    <a:lstStyle/>
                    <a:p>
                      <a:pPr algn="r"/>
                      <a:r>
                        <a:rPr lang="en-US" dirty="0">
                          <a:effectLst/>
                        </a:rPr>
                        <a:t># of codes</a:t>
                      </a:r>
                    </a:p>
                  </a:txBody>
                  <a:tcPr marL="68580" marR="68580" marT="0" marB="0" anchor="ctr"/>
                </a:tc>
                <a:tc>
                  <a:txBody>
                    <a:bodyPr/>
                    <a:lstStyle/>
                    <a:p>
                      <a:pPr algn="r"/>
                      <a:endParaRPr lang="en-US" dirty="0">
                        <a:effectLst/>
                      </a:endParaRPr>
                    </a:p>
                  </a:txBody>
                  <a:tcPr marL="68580" marR="68580" marT="0" marB="0" anchor="ctr"/>
                </a:tc>
                <a:extLst>
                  <a:ext uri="{0D108BD9-81ED-4DB2-BD59-A6C34878D82A}">
                    <a16:rowId xmlns="" xmlns:a16="http://schemas.microsoft.com/office/drawing/2014/main" val="2646349832"/>
                  </a:ext>
                </a:extLst>
              </a:tr>
              <a:tr h="190500">
                <a:tc>
                  <a:txBody>
                    <a:bodyPr/>
                    <a:lstStyle/>
                    <a:p>
                      <a:r>
                        <a:rPr lang="en-US" sz="2000" b="0" dirty="0">
                          <a:solidFill>
                            <a:srgbClr val="000000"/>
                          </a:solidFill>
                          <a:effectLst/>
                          <a:latin typeface="Calibri" charset="0"/>
                        </a:rPr>
                        <a:t>"relevant to my topic/question"</a:t>
                      </a:r>
                      <a:r>
                        <a:rPr lang="en-US" sz="2000" dirty="0">
                          <a:solidFill>
                            <a:srgbClr val="000000"/>
                          </a:solidFill>
                          <a:effectLst/>
                          <a:latin typeface="Times New Roman" charset="0"/>
                        </a:rPr>
                        <a:t> </a:t>
                      </a:r>
                    </a:p>
                  </a:txBody>
                  <a:tcPr marL="68580" marR="68580" marT="0" marB="0" anchor="b"/>
                </a:tc>
                <a:tc>
                  <a:txBody>
                    <a:bodyPr/>
                    <a:lstStyle/>
                    <a:p>
                      <a:pPr algn="r"/>
                      <a:r>
                        <a:rPr lang="en-US" sz="2000" dirty="0">
                          <a:effectLst/>
                        </a:rPr>
                        <a:t>44</a:t>
                      </a:r>
                    </a:p>
                  </a:txBody>
                  <a:tcPr marL="68580" marR="68580" marT="0" marB="0" anchor="ctr"/>
                </a:tc>
                <a:tc>
                  <a:txBody>
                    <a:bodyPr/>
                    <a:lstStyle/>
                    <a:p>
                      <a:pPr algn="r"/>
                      <a:endParaRPr lang="en-US" sz="2000" dirty="0">
                        <a:effectLst/>
                      </a:endParaRPr>
                    </a:p>
                  </a:txBody>
                  <a:tcPr marL="68580" marR="68580" marT="0" marB="0" anchor="ctr"/>
                </a:tc>
                <a:extLst>
                  <a:ext uri="{0D108BD9-81ED-4DB2-BD59-A6C34878D82A}">
                    <a16:rowId xmlns="" xmlns:a16="http://schemas.microsoft.com/office/drawing/2014/main" val="1670731710"/>
                  </a:ext>
                </a:extLst>
              </a:tr>
              <a:tr h="190500">
                <a:tc>
                  <a:txBody>
                    <a:bodyPr/>
                    <a:lstStyle/>
                    <a:p>
                      <a:r>
                        <a:rPr lang="en-US" sz="2000" b="0" dirty="0">
                          <a:effectLst/>
                        </a:rPr>
                        <a:t>chose an article relevant to student topic/question</a:t>
                      </a:r>
                    </a:p>
                  </a:txBody>
                  <a:tcPr marL="68580" marR="68580" marT="0" marB="0" anchor="b"/>
                </a:tc>
                <a:tc>
                  <a:txBody>
                    <a:bodyPr/>
                    <a:lstStyle/>
                    <a:p>
                      <a:pPr algn="r"/>
                      <a:r>
                        <a:rPr lang="en-US" sz="2000" dirty="0">
                          <a:effectLst/>
                        </a:rPr>
                        <a:t>39</a:t>
                      </a:r>
                    </a:p>
                  </a:txBody>
                  <a:tcPr marL="68580" marR="68580" marT="0" marB="0" anchor="ctr"/>
                </a:tc>
                <a:tc>
                  <a:txBody>
                    <a:bodyPr/>
                    <a:lstStyle/>
                    <a:p>
                      <a:pPr algn="r"/>
                      <a:endParaRPr lang="en-US" sz="2000" dirty="0">
                        <a:effectLst/>
                      </a:endParaRPr>
                    </a:p>
                  </a:txBody>
                  <a:tcPr marL="68580" marR="68580" marT="0" marB="0" anchor="ctr"/>
                </a:tc>
                <a:extLst>
                  <a:ext uri="{0D108BD9-81ED-4DB2-BD59-A6C34878D82A}">
                    <a16:rowId xmlns="" xmlns:a16="http://schemas.microsoft.com/office/drawing/2014/main" val="4286123214"/>
                  </a:ext>
                </a:extLst>
              </a:tr>
              <a:tr h="381000">
                <a:tc>
                  <a:txBody>
                    <a:bodyPr/>
                    <a:lstStyle/>
                    <a:p>
                      <a:r>
                        <a:rPr lang="en-US" sz="2000" b="0" dirty="0">
                          <a:effectLst/>
                        </a:rPr>
                        <a:t>it's hard to determine relevance; "1st/top article not always most relevant"</a:t>
                      </a:r>
                    </a:p>
                  </a:txBody>
                  <a:tcPr marL="68580" marR="68580" marT="0" marB="0" anchor="b"/>
                </a:tc>
                <a:tc>
                  <a:txBody>
                    <a:bodyPr/>
                    <a:lstStyle/>
                    <a:p>
                      <a:pPr algn="r"/>
                      <a:r>
                        <a:rPr lang="en-US" sz="2000" dirty="0">
                          <a:effectLst/>
                        </a:rPr>
                        <a:t>33</a:t>
                      </a:r>
                    </a:p>
                  </a:txBody>
                  <a:tcPr marL="68580" marR="68580" marT="0" marB="0" anchor="ctr"/>
                </a:tc>
                <a:tc>
                  <a:txBody>
                    <a:bodyPr/>
                    <a:lstStyle/>
                    <a:p>
                      <a:pPr algn="r"/>
                      <a:endParaRPr lang="en-US" sz="2000" dirty="0">
                        <a:effectLst/>
                      </a:endParaRPr>
                    </a:p>
                  </a:txBody>
                  <a:tcPr marL="68580" marR="68580" marT="0" marB="0" anchor="ctr"/>
                </a:tc>
                <a:extLst>
                  <a:ext uri="{0D108BD9-81ED-4DB2-BD59-A6C34878D82A}">
                    <a16:rowId xmlns="" xmlns:a16="http://schemas.microsoft.com/office/drawing/2014/main" val="1661530295"/>
                  </a:ext>
                </a:extLst>
              </a:tr>
              <a:tr h="190500">
                <a:tc>
                  <a:txBody>
                    <a:bodyPr/>
                    <a:lstStyle/>
                    <a:p>
                      <a:r>
                        <a:rPr lang="en-US" sz="2000" b="0" dirty="0">
                          <a:effectLst/>
                        </a:rPr>
                        <a:t>results are relevant, very relevant</a:t>
                      </a:r>
                    </a:p>
                  </a:txBody>
                  <a:tcPr marL="68580" marR="68580" marT="0" marB="0" anchor="b"/>
                </a:tc>
                <a:tc>
                  <a:txBody>
                    <a:bodyPr/>
                    <a:lstStyle/>
                    <a:p>
                      <a:pPr algn="r"/>
                      <a:r>
                        <a:rPr lang="en-US" sz="2000" dirty="0">
                          <a:effectLst/>
                        </a:rPr>
                        <a:t>18</a:t>
                      </a:r>
                    </a:p>
                  </a:txBody>
                  <a:tcPr marL="68580" marR="68580" marT="0" marB="0" anchor="ctr"/>
                </a:tc>
                <a:tc>
                  <a:txBody>
                    <a:bodyPr/>
                    <a:lstStyle/>
                    <a:p>
                      <a:pPr algn="r"/>
                      <a:endParaRPr lang="en-US" sz="2000" dirty="0">
                        <a:effectLst/>
                      </a:endParaRPr>
                    </a:p>
                  </a:txBody>
                  <a:tcPr marL="68580" marR="68580" marT="0" marB="0" anchor="ctr"/>
                </a:tc>
                <a:extLst>
                  <a:ext uri="{0D108BD9-81ED-4DB2-BD59-A6C34878D82A}">
                    <a16:rowId xmlns="" xmlns:a16="http://schemas.microsoft.com/office/drawing/2014/main" val="1431587898"/>
                  </a:ext>
                </a:extLst>
              </a:tr>
              <a:tr h="190500">
                <a:tc>
                  <a:txBody>
                    <a:bodyPr/>
                    <a:lstStyle/>
                    <a:p>
                      <a:r>
                        <a:rPr lang="en-US" sz="2000" b="0" dirty="0">
                          <a:effectLst/>
                        </a:rPr>
                        <a:t>results are not very relevant</a:t>
                      </a:r>
                    </a:p>
                  </a:txBody>
                  <a:tcPr marL="68580" marR="68580" marT="0" marB="0" anchor="b"/>
                </a:tc>
                <a:tc>
                  <a:txBody>
                    <a:bodyPr/>
                    <a:lstStyle/>
                    <a:p>
                      <a:pPr algn="r"/>
                      <a:r>
                        <a:rPr lang="en-US" sz="2000" dirty="0">
                          <a:effectLst/>
                        </a:rPr>
                        <a:t>14</a:t>
                      </a:r>
                    </a:p>
                  </a:txBody>
                  <a:tcPr marL="68580" marR="68580" marT="0" marB="0" anchor="ctr"/>
                </a:tc>
                <a:tc>
                  <a:txBody>
                    <a:bodyPr/>
                    <a:lstStyle/>
                    <a:p>
                      <a:pPr algn="r"/>
                      <a:endParaRPr lang="en-US" sz="2000" dirty="0">
                        <a:effectLst/>
                      </a:endParaRPr>
                    </a:p>
                  </a:txBody>
                  <a:tcPr marL="68580" marR="68580" marT="0" marB="0" anchor="ctr"/>
                </a:tc>
                <a:extLst>
                  <a:ext uri="{0D108BD9-81ED-4DB2-BD59-A6C34878D82A}">
                    <a16:rowId xmlns="" xmlns:a16="http://schemas.microsoft.com/office/drawing/2014/main" val="338033729"/>
                  </a:ext>
                </a:extLst>
              </a:tr>
              <a:tr h="190500">
                <a:tc>
                  <a:txBody>
                    <a:bodyPr/>
                    <a:lstStyle/>
                    <a:p>
                      <a:r>
                        <a:rPr lang="en-US" sz="2000" b="0" dirty="0">
                          <a:effectLst/>
                        </a:rPr>
                        <a:t>article is relevant to student's topic/question</a:t>
                      </a:r>
                    </a:p>
                  </a:txBody>
                  <a:tcPr marL="68580" marR="68580" marT="0" marB="0" anchor="b"/>
                </a:tc>
                <a:tc>
                  <a:txBody>
                    <a:bodyPr/>
                    <a:lstStyle/>
                    <a:p>
                      <a:pPr algn="r"/>
                      <a:r>
                        <a:rPr lang="en-US" sz="2000" dirty="0">
                          <a:effectLst/>
                        </a:rPr>
                        <a:t>29</a:t>
                      </a:r>
                    </a:p>
                  </a:txBody>
                  <a:tcPr marL="68580" marR="68580" marT="0" marB="0" anchor="ctr"/>
                </a:tc>
                <a:tc>
                  <a:txBody>
                    <a:bodyPr/>
                    <a:lstStyle/>
                    <a:p>
                      <a:pPr algn="r"/>
                      <a:endParaRPr lang="en-US" sz="2000" dirty="0">
                        <a:effectLst/>
                      </a:endParaRPr>
                    </a:p>
                  </a:txBody>
                  <a:tcPr marL="68580" marR="68580" marT="0" marB="0" anchor="ctr"/>
                </a:tc>
                <a:extLst>
                  <a:ext uri="{0D108BD9-81ED-4DB2-BD59-A6C34878D82A}">
                    <a16:rowId xmlns="" xmlns:a16="http://schemas.microsoft.com/office/drawing/2014/main" val="354878572"/>
                  </a:ext>
                </a:extLst>
              </a:tr>
              <a:tr h="222250">
                <a:tc>
                  <a:txBody>
                    <a:bodyPr/>
                    <a:lstStyle/>
                    <a:p>
                      <a:r>
                        <a:rPr lang="en-US" sz="2000" dirty="0">
                          <a:effectLst/>
                        </a:rPr>
                        <a:t>Any code about relevance</a:t>
                      </a:r>
                    </a:p>
                  </a:txBody>
                  <a:tcPr marL="68580" marR="68580" marT="0" marB="0" anchor="b"/>
                </a:tc>
                <a:tc>
                  <a:txBody>
                    <a:bodyPr/>
                    <a:lstStyle/>
                    <a:p>
                      <a:pPr algn="r"/>
                      <a:r>
                        <a:rPr lang="en-US" sz="2000" b="1" dirty="0">
                          <a:effectLst/>
                        </a:rPr>
                        <a:t>53</a:t>
                      </a:r>
                    </a:p>
                  </a:txBody>
                  <a:tcPr marL="68580" marR="68580" marT="0" marB="0" anchor="ctr"/>
                </a:tc>
                <a:tc>
                  <a:txBody>
                    <a:bodyPr/>
                    <a:lstStyle/>
                    <a:p>
                      <a:pPr algn="r"/>
                      <a:r>
                        <a:rPr lang="en-US" sz="2000" b="1" dirty="0">
                          <a:effectLst/>
                        </a:rPr>
                        <a:t>30 %</a:t>
                      </a:r>
                    </a:p>
                  </a:txBody>
                  <a:tcPr marL="68580" marR="68580" marT="0" marB="0" anchor="ctr"/>
                </a:tc>
                <a:extLst>
                  <a:ext uri="{0D108BD9-81ED-4DB2-BD59-A6C34878D82A}">
                    <a16:rowId xmlns="" xmlns:a16="http://schemas.microsoft.com/office/drawing/2014/main" val="1546949409"/>
                  </a:ext>
                </a:extLst>
              </a:tr>
            </a:tbl>
          </a:graphicData>
        </a:graphic>
      </p:graphicFrame>
    </p:spTree>
    <p:extLst>
      <p:ext uri="{BB962C8B-B14F-4D97-AF65-F5344CB8AC3E}">
        <p14:creationId xmlns:p14="http://schemas.microsoft.com/office/powerpoint/2010/main" val="14076912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About First Year English</a:t>
            </a:r>
          </a:p>
        </p:txBody>
      </p:sp>
      <p:sp>
        <p:nvSpPr>
          <p:cNvPr id="5" name="Content Placeholder 4"/>
          <p:cNvSpPr>
            <a:spLocks noGrp="1"/>
          </p:cNvSpPr>
          <p:nvPr>
            <p:ph sz="half" idx="1"/>
          </p:nvPr>
        </p:nvSpPr>
        <p:spPr/>
        <p:txBody>
          <a:bodyPr vert="horz" lIns="91440" tIns="45720" rIns="91440" bIns="45720" rtlCol="0" anchor="t">
            <a:normAutofit/>
          </a:bodyPr>
          <a:lstStyle/>
          <a:p>
            <a:r>
              <a:rPr lang="en-US" dirty="0"/>
              <a:t>Taken by almost all first year students.</a:t>
            </a:r>
          </a:p>
          <a:p>
            <a:r>
              <a:rPr lang="en-US" dirty="0"/>
              <a:t>Libraries' largest instruction client.</a:t>
            </a:r>
          </a:p>
          <a:p>
            <a:r>
              <a:rPr lang="en-US" dirty="0"/>
              <a:t>First exposure to academic research and academic writing.</a:t>
            </a:r>
          </a:p>
        </p:txBody>
      </p:sp>
      <p:pic>
        <p:nvPicPr>
          <p:cNvPr id="2" name="Content Placeholder 1" descr="info28.png"/>
          <p:cNvPicPr>
            <a:picLocks noGrp="1" noChangeAspect="1"/>
          </p:cNvPicPr>
          <p:nvPr>
            <p:ph sz="half" idx="2"/>
          </p:nvPr>
        </p:nvPicPr>
        <p:blipFill>
          <a:blip r:embed="rId3">
            <a:lum bright="70000" contrast="-70000"/>
            <a:extLst>
              <a:ext uri="{28A0092B-C50C-407E-A947-70E740481C1C}">
                <a14:useLocalDpi xmlns:a14="http://schemas.microsoft.com/office/drawing/2010/main" val="0"/>
              </a:ext>
            </a:extLst>
          </a:blip>
          <a:srcRect t="-6034" b="-6034"/>
          <a:stretch>
            <a:fillRect/>
          </a:stretch>
        </p:blipFill>
        <p:spPr/>
      </p:pic>
    </p:spTree>
    <p:extLst>
      <p:ext uri="{BB962C8B-B14F-4D97-AF65-F5344CB8AC3E}">
        <p14:creationId xmlns:p14="http://schemas.microsoft.com/office/powerpoint/2010/main" val="39074645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a:t>Study Conclusions</a:t>
            </a:r>
          </a:p>
        </p:txBody>
      </p:sp>
      <p:sp>
        <p:nvSpPr>
          <p:cNvPr id="3" name="Content Placeholder 2"/>
          <p:cNvSpPr>
            <a:spLocks noGrp="1"/>
          </p:cNvSpPr>
          <p:nvPr>
            <p:ph idx="1"/>
          </p:nvPr>
        </p:nvSpPr>
        <p:spPr/>
        <p:txBody>
          <a:bodyPr vert="horz" lIns="91440" tIns="45720" rIns="91440" bIns="45720" rtlCol="0" anchor="t">
            <a:normAutofit fontScale="77500" lnSpcReduction="20000"/>
          </a:bodyPr>
          <a:lstStyle/>
          <a:p>
            <a:r>
              <a:rPr lang="en-US" dirty="0"/>
              <a:t>Open-ended prompt questions:</a:t>
            </a:r>
          </a:p>
          <a:p>
            <a:pPr lvl="1"/>
            <a:r>
              <a:rPr lang="en-US" dirty="0">
                <a:solidFill>
                  <a:srgbClr val="FFFFFF"/>
                </a:solidFill>
              </a:rPr>
              <a:t>Two-thirds of students addressed the more concrete prompts, described what they did</a:t>
            </a:r>
          </a:p>
          <a:p>
            <a:pPr lvl="1"/>
            <a:r>
              <a:rPr lang="en-US" dirty="0">
                <a:solidFill>
                  <a:srgbClr val="FFFFFF"/>
                </a:solidFill>
              </a:rPr>
              <a:t>Only 29 % wrote on the research process </a:t>
            </a:r>
          </a:p>
          <a:p>
            <a:r>
              <a:rPr lang="en-US" dirty="0"/>
              <a:t>64 % of students completed the tutorial in good faith</a:t>
            </a:r>
          </a:p>
          <a:p>
            <a:r>
              <a:rPr lang="en-US" dirty="0"/>
              <a:t>56 % clearly recognize journal /magazine titles </a:t>
            </a:r>
          </a:p>
          <a:p>
            <a:r>
              <a:rPr lang="en-US" dirty="0"/>
              <a:t>21 % </a:t>
            </a:r>
            <a:r>
              <a:rPr lang="en-US" dirty="0">
                <a:solidFill>
                  <a:srgbClr val="FFFFFF"/>
                </a:solidFill>
              </a:rPr>
              <a:t>have difficulty recognizing publication titles</a:t>
            </a:r>
          </a:p>
          <a:p>
            <a:r>
              <a:rPr lang="en-US" dirty="0">
                <a:solidFill>
                  <a:srgbClr val="FFFFFF"/>
                </a:solidFill>
              </a:rPr>
              <a:t>90 % chose the appropriate Boolean command</a:t>
            </a:r>
          </a:p>
          <a:p>
            <a:r>
              <a:rPr lang="en-US" dirty="0">
                <a:solidFill>
                  <a:srgbClr val="FFFFFF"/>
                </a:solidFill>
              </a:rPr>
              <a:t>Recurring themes in students’ writing:  relevance, specificity in </a:t>
            </a:r>
            <a:r>
              <a:rPr lang="en-US" dirty="0" smtClean="0">
                <a:solidFill>
                  <a:srgbClr val="FFFFFF"/>
                </a:solidFill>
              </a:rPr>
              <a:t>keywords and evaluation. </a:t>
            </a:r>
            <a:endParaRPr lang="en-US" dirty="0">
              <a:solidFill>
                <a:srgbClr val="FFFFFF"/>
              </a:solidFill>
            </a:endParaRPr>
          </a:p>
          <a:p>
            <a:endParaRPr lang="en-US" dirty="0"/>
          </a:p>
          <a:p>
            <a:endParaRPr lang="en-US" dirty="0"/>
          </a:p>
        </p:txBody>
      </p:sp>
    </p:spTree>
    <p:extLst>
      <p:ext uri="{BB962C8B-B14F-4D97-AF65-F5344CB8AC3E}">
        <p14:creationId xmlns:p14="http://schemas.microsoft.com/office/powerpoint/2010/main" val="20461557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a:t>Study Limitations</a:t>
            </a:r>
          </a:p>
        </p:txBody>
      </p:sp>
      <p:sp>
        <p:nvSpPr>
          <p:cNvPr id="6" name="Content Placeholder 5"/>
          <p:cNvSpPr>
            <a:spLocks noGrp="1"/>
          </p:cNvSpPr>
          <p:nvPr>
            <p:ph idx="1"/>
          </p:nvPr>
        </p:nvSpPr>
        <p:spPr/>
        <p:txBody>
          <a:bodyPr vert="horz" lIns="91440" tIns="45720" rIns="91440" bIns="45720" rtlCol="0" anchor="t">
            <a:normAutofit/>
          </a:bodyPr>
          <a:lstStyle/>
          <a:p>
            <a:r>
              <a:rPr lang="en-US" dirty="0"/>
              <a:t>Data NOT collected:</a:t>
            </a:r>
          </a:p>
          <a:p>
            <a:pPr lvl="1"/>
            <a:r>
              <a:rPr lang="en-US" dirty="0"/>
              <a:t>How much time needed to complete it?</a:t>
            </a:r>
          </a:p>
          <a:p>
            <a:pPr lvl="1"/>
            <a:r>
              <a:rPr lang="en-US" dirty="0"/>
              <a:t>Was credit given?</a:t>
            </a:r>
          </a:p>
          <a:p>
            <a:pPr lvl="1"/>
            <a:r>
              <a:rPr lang="en-US" dirty="0"/>
              <a:t>When the student completed the tutorial (before or after IL session?)</a:t>
            </a:r>
          </a:p>
          <a:p>
            <a:r>
              <a:rPr lang="en-US" dirty="0"/>
              <a:t>Codebook problems created inter-coder divergence.</a:t>
            </a:r>
          </a:p>
        </p:txBody>
      </p:sp>
    </p:spTree>
    <p:extLst>
      <p:ext uri="{BB962C8B-B14F-4D97-AF65-F5344CB8AC3E}">
        <p14:creationId xmlns:p14="http://schemas.microsoft.com/office/powerpoint/2010/main" val="194246433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Tutorial Limitations</a:t>
            </a:r>
          </a:p>
        </p:txBody>
      </p:sp>
      <p:sp>
        <p:nvSpPr>
          <p:cNvPr id="3" name="Content Placeholder 2"/>
          <p:cNvSpPr>
            <a:spLocks noGrp="1"/>
          </p:cNvSpPr>
          <p:nvPr>
            <p:ph idx="1"/>
          </p:nvPr>
        </p:nvSpPr>
        <p:spPr>
          <a:xfrm>
            <a:off x="457200" y="1600200"/>
            <a:ext cx="8031480" cy="4525963"/>
          </a:xfrm>
        </p:spPr>
        <p:txBody>
          <a:bodyPr vert="horz" lIns="91440" tIns="45720" rIns="91440" bIns="45720" rtlCol="0" anchor="t">
            <a:normAutofit/>
          </a:bodyPr>
          <a:lstStyle/>
          <a:p>
            <a:r>
              <a:rPr lang="en-US" dirty="0"/>
              <a:t>Data in LMS are simply ugly!</a:t>
            </a:r>
          </a:p>
          <a:p>
            <a:r>
              <a:rPr lang="en-US" dirty="0"/>
              <a:t>Instructors are novices in using the LMS.</a:t>
            </a:r>
          </a:p>
          <a:p>
            <a:r>
              <a:rPr lang="en-US" dirty="0"/>
              <a:t>Many instructors are new to teaching.</a:t>
            </a:r>
          </a:p>
          <a:p>
            <a:r>
              <a:rPr lang="en-US" dirty="0"/>
              <a:t>Full adoption will need a lot more 'friend-raising'</a:t>
            </a:r>
          </a:p>
          <a:p>
            <a:pPr lvl="1"/>
            <a:r>
              <a:rPr lang="en-US" sz="3200" dirty="0">
                <a:solidFill>
                  <a:srgbClr val="FFFFFF"/>
                </a:solidFill>
              </a:rPr>
              <a:t>Among instructors</a:t>
            </a:r>
          </a:p>
          <a:p>
            <a:pPr lvl="1"/>
            <a:r>
              <a:rPr lang="en-US" sz="3200" dirty="0">
                <a:solidFill>
                  <a:srgbClr val="FFFFFF"/>
                </a:solidFill>
              </a:rPr>
              <a:t>Among librarians</a:t>
            </a:r>
          </a:p>
        </p:txBody>
      </p:sp>
    </p:spTree>
    <p:extLst>
      <p:ext uri="{BB962C8B-B14F-4D97-AF65-F5344CB8AC3E}">
        <p14:creationId xmlns:p14="http://schemas.microsoft.com/office/powerpoint/2010/main" val="386638662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Scalability Issues: </a:t>
            </a:r>
            <a:br>
              <a:rPr lang="en-US" dirty="0"/>
            </a:br>
            <a:r>
              <a:rPr lang="en-US" dirty="0"/>
              <a:t>Online and in the Classroom</a:t>
            </a:r>
          </a:p>
        </p:txBody>
      </p:sp>
      <p:sp>
        <p:nvSpPr>
          <p:cNvPr id="3" name="Content Placeholder 2"/>
          <p:cNvSpPr>
            <a:spLocks noGrp="1"/>
          </p:cNvSpPr>
          <p:nvPr>
            <p:ph idx="1"/>
          </p:nvPr>
        </p:nvSpPr>
        <p:spPr>
          <a:xfrm>
            <a:off x="457200" y="1600200"/>
            <a:ext cx="4663440" cy="4525963"/>
          </a:xfrm>
        </p:spPr>
        <p:txBody>
          <a:bodyPr vert="horz" lIns="91440" tIns="45720" rIns="91440" bIns="45720" rtlCol="0" anchor="t">
            <a:normAutofit/>
          </a:bodyPr>
          <a:lstStyle/>
          <a:p>
            <a:r>
              <a:rPr lang="en-US" dirty="0"/>
              <a:t>Embeddedness </a:t>
            </a:r>
          </a:p>
          <a:p>
            <a:pPr lvl="1"/>
            <a:r>
              <a:rPr lang="en-US" sz="1600" i="1" dirty="0">
                <a:solidFill>
                  <a:srgbClr val="FFFFFF"/>
                </a:solidFill>
              </a:rPr>
              <a:t>Even "embedded lite" increases the workload of instruction librarians with many other responsibilities and courses to support. </a:t>
            </a:r>
          </a:p>
          <a:p>
            <a:r>
              <a:rPr lang="en-US" dirty="0"/>
              <a:t>Assessment </a:t>
            </a:r>
          </a:p>
          <a:p>
            <a:pPr lvl="1"/>
            <a:r>
              <a:rPr lang="en-US" dirty="0">
                <a:solidFill>
                  <a:srgbClr val="FFFFFF"/>
                </a:solidFill>
              </a:rPr>
              <a:t>That's a lot of coding...</a:t>
            </a:r>
          </a:p>
          <a:p>
            <a:pPr lvl="1"/>
            <a:endParaRPr lang="en-US" dirty="0">
              <a:solidFill>
                <a:srgbClr val="FFFFFF"/>
              </a:solidFill>
            </a:endParaRPr>
          </a:p>
        </p:txBody>
      </p:sp>
      <p:pic>
        <p:nvPicPr>
          <p:cNvPr id="5" name="Picture 4"/>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5589524" y="2178812"/>
            <a:ext cx="2807716" cy="2807716"/>
          </a:xfrm>
          <a:prstGeom prst="rect">
            <a:avLst/>
          </a:prstGeom>
        </p:spPr>
      </p:pic>
    </p:spTree>
    <p:extLst>
      <p:ext uri="{BB962C8B-B14F-4D97-AF65-F5344CB8AC3E}">
        <p14:creationId xmlns:p14="http://schemas.microsoft.com/office/powerpoint/2010/main" val="177489459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is next?</a:t>
            </a:r>
          </a:p>
        </p:txBody>
      </p:sp>
      <p:sp>
        <p:nvSpPr>
          <p:cNvPr id="3" name="Content Placeholder 2"/>
          <p:cNvSpPr>
            <a:spLocks noGrp="1"/>
          </p:cNvSpPr>
          <p:nvPr>
            <p:ph idx="1"/>
          </p:nvPr>
        </p:nvSpPr>
        <p:spPr>
          <a:xfrm>
            <a:off x="457200" y="1600200"/>
            <a:ext cx="4809744" cy="4525963"/>
          </a:xfrm>
        </p:spPr>
        <p:txBody>
          <a:bodyPr vert="horz" lIns="91440" tIns="45720" rIns="91440" bIns="45720" rtlCol="0" anchor="t">
            <a:normAutofit lnSpcReduction="10000"/>
          </a:bodyPr>
          <a:lstStyle/>
          <a:p>
            <a:r>
              <a:rPr lang="en-US" dirty="0"/>
              <a:t>Let's turn that codebook into a rubric! </a:t>
            </a:r>
          </a:p>
          <a:p>
            <a:r>
              <a:rPr lang="en-US" dirty="0"/>
              <a:t>Heightened collaboration with the new FYE director.</a:t>
            </a:r>
          </a:p>
          <a:p>
            <a:pPr lvl="1"/>
            <a:r>
              <a:rPr lang="en-US" dirty="0">
                <a:solidFill>
                  <a:srgbClr val="FFFFFF"/>
                </a:solidFill>
              </a:rPr>
              <a:t>Mandatory online modules and integrated assessment tools are on the horizon.</a:t>
            </a:r>
          </a:p>
          <a:p>
            <a:pPr lvl="1"/>
            <a:endParaRPr lang="en-US" dirty="0">
              <a:solidFill>
                <a:srgbClr val="FFFFFF"/>
              </a:solidFill>
            </a:endParaRPr>
          </a:p>
          <a:p>
            <a:pPr lvl="1"/>
            <a:endParaRPr lang="en-US" dirty="0">
              <a:solidFill>
                <a:srgbClr val="FFFFFF"/>
              </a:solidFill>
            </a:endParaRPr>
          </a:p>
        </p:txBody>
      </p:sp>
      <p:pic>
        <p:nvPicPr>
          <p:cNvPr id="4" name="Picture 3"/>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5456428" y="1868932"/>
            <a:ext cx="3230372" cy="3230372"/>
          </a:xfrm>
          <a:prstGeom prst="rect">
            <a:avLst/>
          </a:prstGeom>
        </p:spPr>
      </p:pic>
    </p:spTree>
    <p:extLst>
      <p:ext uri="{BB962C8B-B14F-4D97-AF65-F5344CB8AC3E}">
        <p14:creationId xmlns:p14="http://schemas.microsoft.com/office/powerpoint/2010/main" val="33014163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86100" y="1870670"/>
            <a:ext cx="2968752" cy="2397596"/>
          </a:xfrm>
          <a:prstGeom prst="rect">
            <a:avLst/>
          </a:prstGeom>
        </p:spPr>
      </p:pic>
      <p:sp>
        <p:nvSpPr>
          <p:cNvPr id="6" name="Title 4"/>
          <p:cNvSpPr txBox="1">
            <a:spLocks/>
          </p:cNvSpPr>
          <p:nvPr/>
        </p:nvSpPr>
        <p:spPr>
          <a:xfrm>
            <a:off x="175582" y="598947"/>
            <a:ext cx="8777918" cy="778980"/>
          </a:xfrm>
          <a:prstGeom prst="rect">
            <a:avLst/>
          </a:prstGeom>
        </p:spPr>
        <p:txBody>
          <a:bodyPr anchor="b" anchorCtr="0">
            <a:noAutofit/>
          </a:bodyPr>
          <a:lstStyle>
            <a:lvl1pPr algn="l" defTabSz="457200" rtl="0" fontAlgn="base">
              <a:lnSpc>
                <a:spcPts val="3900"/>
              </a:lnSpc>
              <a:spcBef>
                <a:spcPct val="0"/>
              </a:spcBef>
              <a:spcAft>
                <a:spcPct val="0"/>
              </a:spcAft>
              <a:defRPr sz="3600" kern="1200">
                <a:solidFill>
                  <a:schemeClr val="accent1"/>
                </a:solidFill>
                <a:latin typeface="+mj-lt"/>
                <a:ea typeface="ＭＳ Ｐゴシック" charset="0"/>
                <a:cs typeface="ＭＳ Ｐゴシック" charset="0"/>
              </a:defRPr>
            </a:lvl1pPr>
            <a:lvl2pPr algn="l" defTabSz="457200" rtl="0" fontAlgn="base">
              <a:spcBef>
                <a:spcPct val="0"/>
              </a:spcBef>
              <a:spcAft>
                <a:spcPct val="0"/>
              </a:spcAft>
              <a:defRPr sz="3600">
                <a:solidFill>
                  <a:schemeClr val="tx1"/>
                </a:solidFill>
                <a:latin typeface="Arial" charset="0"/>
                <a:ea typeface="ＭＳ Ｐゴシック" charset="0"/>
                <a:cs typeface="ＭＳ Ｐゴシック" charset="0"/>
              </a:defRPr>
            </a:lvl2pPr>
            <a:lvl3pPr algn="l" defTabSz="457200" rtl="0" fontAlgn="base">
              <a:spcBef>
                <a:spcPct val="0"/>
              </a:spcBef>
              <a:spcAft>
                <a:spcPct val="0"/>
              </a:spcAft>
              <a:defRPr sz="3600">
                <a:solidFill>
                  <a:schemeClr val="tx1"/>
                </a:solidFill>
                <a:latin typeface="Arial" charset="0"/>
                <a:ea typeface="ＭＳ Ｐゴシック" charset="0"/>
                <a:cs typeface="ＭＳ Ｐゴシック" charset="0"/>
              </a:defRPr>
            </a:lvl3pPr>
            <a:lvl4pPr algn="l" defTabSz="457200" rtl="0" fontAlgn="base">
              <a:spcBef>
                <a:spcPct val="0"/>
              </a:spcBef>
              <a:spcAft>
                <a:spcPct val="0"/>
              </a:spcAft>
              <a:defRPr sz="3600">
                <a:solidFill>
                  <a:schemeClr val="tx1"/>
                </a:solidFill>
                <a:latin typeface="Arial" charset="0"/>
                <a:ea typeface="ＭＳ Ｐゴシック" charset="0"/>
                <a:cs typeface="ＭＳ Ｐゴシック" charset="0"/>
              </a:defRPr>
            </a:lvl4pPr>
            <a:lvl5pPr algn="l" defTabSz="457200" rtl="0" fontAlgn="base">
              <a:spcBef>
                <a:spcPct val="0"/>
              </a:spcBef>
              <a:spcAft>
                <a:spcPct val="0"/>
              </a:spcAft>
              <a:defRPr sz="3600">
                <a:solidFill>
                  <a:schemeClr val="tx1"/>
                </a:solidFill>
                <a:latin typeface="Arial" charset="0"/>
                <a:ea typeface="ＭＳ Ｐゴシック" charset="0"/>
                <a:cs typeface="ＭＳ Ｐゴシック" charset="0"/>
              </a:defRPr>
            </a:lvl5pPr>
            <a:lvl6pPr marL="457200" algn="l" defTabSz="457200" rtl="0" fontAlgn="base">
              <a:spcBef>
                <a:spcPct val="0"/>
              </a:spcBef>
              <a:spcAft>
                <a:spcPct val="0"/>
              </a:spcAft>
              <a:defRPr sz="3600">
                <a:solidFill>
                  <a:schemeClr val="tx1"/>
                </a:solidFill>
                <a:latin typeface="Arial" charset="0"/>
                <a:ea typeface="ＭＳ Ｐゴシック" charset="0"/>
                <a:cs typeface="ＭＳ Ｐゴシック" charset="0"/>
              </a:defRPr>
            </a:lvl6pPr>
            <a:lvl7pPr marL="914400" algn="l" defTabSz="457200" rtl="0" fontAlgn="base">
              <a:spcBef>
                <a:spcPct val="0"/>
              </a:spcBef>
              <a:spcAft>
                <a:spcPct val="0"/>
              </a:spcAft>
              <a:defRPr sz="3600">
                <a:solidFill>
                  <a:schemeClr val="tx1"/>
                </a:solidFill>
                <a:latin typeface="Arial" charset="0"/>
                <a:ea typeface="ＭＳ Ｐゴシック" charset="0"/>
                <a:cs typeface="ＭＳ Ｐゴシック" charset="0"/>
              </a:defRPr>
            </a:lvl7pPr>
            <a:lvl8pPr marL="1371600" algn="l" defTabSz="457200" rtl="0" fontAlgn="base">
              <a:spcBef>
                <a:spcPct val="0"/>
              </a:spcBef>
              <a:spcAft>
                <a:spcPct val="0"/>
              </a:spcAft>
              <a:defRPr sz="3600">
                <a:solidFill>
                  <a:schemeClr val="tx1"/>
                </a:solidFill>
                <a:latin typeface="Arial" charset="0"/>
                <a:ea typeface="ＭＳ Ｐゴシック" charset="0"/>
                <a:cs typeface="ＭＳ Ｐゴシック" charset="0"/>
              </a:defRPr>
            </a:lvl8pPr>
            <a:lvl9pPr marL="1828800" algn="l" defTabSz="457200" rtl="0" fontAlgn="base">
              <a:spcBef>
                <a:spcPct val="0"/>
              </a:spcBef>
              <a:spcAft>
                <a:spcPct val="0"/>
              </a:spcAft>
              <a:defRPr sz="3600">
                <a:solidFill>
                  <a:schemeClr val="tx1"/>
                </a:solidFill>
                <a:latin typeface="Arial" charset="0"/>
                <a:ea typeface="ＭＳ Ｐゴシック" charset="0"/>
                <a:cs typeface="ＭＳ Ｐゴシック" charset="0"/>
              </a:defRPr>
            </a:lvl9pPr>
          </a:lstStyle>
          <a:p>
            <a:pPr algn="ctr"/>
            <a:r>
              <a:rPr lang="en-US" sz="4800" dirty="0"/>
              <a:t>What questions do you have?</a:t>
            </a:r>
          </a:p>
        </p:txBody>
      </p:sp>
      <p:sp>
        <p:nvSpPr>
          <p:cNvPr id="7" name="Text Placeholder 5"/>
          <p:cNvSpPr txBox="1">
            <a:spLocks/>
          </p:cNvSpPr>
          <p:nvPr/>
        </p:nvSpPr>
        <p:spPr>
          <a:xfrm>
            <a:off x="175582" y="5383213"/>
            <a:ext cx="8777918" cy="571500"/>
          </a:xfrm>
          <a:prstGeom prst="rect">
            <a:avLst/>
          </a:prstGeom>
        </p:spPr>
        <p:txBody>
          <a:bodyPr anchor="t"/>
          <a:lstStyle>
            <a:lvl1pPr marL="342900" indent="-342900" algn="l" defTabSz="457200" rtl="0" eaLnBrk="1" latinLnBrk="0" hangingPunct="1">
              <a:spcBef>
                <a:spcPts val="1368"/>
              </a:spcBef>
              <a:buClr>
                <a:srgbClr val="FDD70A"/>
              </a:buClr>
              <a:buFont typeface="Arial"/>
              <a:buChar char="•"/>
              <a:defRPr sz="3200" kern="1200">
                <a:solidFill>
                  <a:schemeClr val="bg1"/>
                </a:solidFill>
                <a:latin typeface="Cambria"/>
                <a:ea typeface="+mn-ea"/>
                <a:cs typeface="Cambria"/>
              </a:defRPr>
            </a:lvl1pPr>
            <a:lvl2pPr marL="742950" indent="-285750" algn="l" defTabSz="457200" rtl="0" eaLnBrk="1" latinLnBrk="0" hangingPunct="1">
              <a:spcBef>
                <a:spcPts val="1368"/>
              </a:spcBef>
              <a:buClr>
                <a:srgbClr val="FDD70A"/>
              </a:buClr>
              <a:buFont typeface="Arial"/>
              <a:buChar char="–"/>
              <a:defRPr sz="2800" kern="1200">
                <a:solidFill>
                  <a:schemeClr val="bg1">
                    <a:lumMod val="75000"/>
                  </a:schemeClr>
                </a:solidFill>
                <a:latin typeface="Cambria"/>
                <a:ea typeface="+mn-ea"/>
                <a:cs typeface="Cambria"/>
              </a:defRPr>
            </a:lvl2pPr>
            <a:lvl3pPr marL="1143000" indent="-228600" algn="l" defTabSz="457200" rtl="0" eaLnBrk="1" latinLnBrk="0" hangingPunct="1">
              <a:spcBef>
                <a:spcPts val="1368"/>
              </a:spcBef>
              <a:buClr>
                <a:srgbClr val="FDD70A"/>
              </a:buClr>
              <a:buFont typeface="Arial"/>
              <a:buChar char="•"/>
              <a:defRPr sz="2400" kern="1200">
                <a:solidFill>
                  <a:schemeClr val="bg1">
                    <a:lumMod val="75000"/>
                  </a:schemeClr>
                </a:solidFill>
                <a:latin typeface="Cambria"/>
                <a:ea typeface="+mn-ea"/>
                <a:cs typeface="Cambria"/>
              </a:defRPr>
            </a:lvl3pPr>
            <a:lvl4pPr marL="1600200" indent="-228600" algn="l" defTabSz="457200" rtl="0" eaLnBrk="1" latinLnBrk="0" hangingPunct="1">
              <a:spcBef>
                <a:spcPts val="1368"/>
              </a:spcBef>
              <a:buClr>
                <a:srgbClr val="FDD70A"/>
              </a:buClr>
              <a:buFont typeface="Arial"/>
              <a:buChar char="–"/>
              <a:defRPr sz="2000" kern="1200">
                <a:solidFill>
                  <a:schemeClr val="bg1">
                    <a:lumMod val="75000"/>
                  </a:schemeClr>
                </a:solidFill>
                <a:latin typeface="Cambria"/>
                <a:ea typeface="+mn-ea"/>
                <a:cs typeface="Cambria"/>
              </a:defRPr>
            </a:lvl4pPr>
            <a:lvl5pPr marL="2057400" indent="-228600" algn="l" defTabSz="457200" rtl="0" eaLnBrk="1" latinLnBrk="0" hangingPunct="1">
              <a:spcBef>
                <a:spcPts val="1368"/>
              </a:spcBef>
              <a:buClr>
                <a:srgbClr val="FDD70A"/>
              </a:buClr>
              <a:buFont typeface="Arial"/>
              <a:buChar char="»"/>
              <a:defRPr sz="2000" kern="1200">
                <a:solidFill>
                  <a:schemeClr val="bg1">
                    <a:lumMod val="75000"/>
                  </a:schemeClr>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Font typeface="Arial"/>
              <a:buNone/>
            </a:pPr>
            <a:r>
              <a:rPr lang="en-US" sz="1600" dirty="0"/>
              <a:t>Valerie Beech (valerie.beech@mu.edu) |  Elizabeth Gibes (elizabeth.gibes@mu.edu) </a:t>
            </a:r>
          </a:p>
          <a:p>
            <a:pPr marL="0" indent="0" algn="ctr">
              <a:buFont typeface="Arial"/>
              <a:buNone/>
            </a:pPr>
            <a:r>
              <a:rPr lang="en-US" sz="1600" dirty="0"/>
              <a:t>Eric </a:t>
            </a:r>
            <a:r>
              <a:rPr lang="en-US" sz="1600" dirty="0" err="1"/>
              <a:t>Kowalik</a:t>
            </a:r>
            <a:r>
              <a:rPr lang="en-US" sz="1600" dirty="0"/>
              <a:t> (eric.kowalik@mu.edu)</a:t>
            </a:r>
          </a:p>
        </p:txBody>
      </p:sp>
      <p:sp>
        <p:nvSpPr>
          <p:cNvPr id="8" name="Content Placeholder 3"/>
          <p:cNvSpPr txBox="1">
            <a:spLocks/>
          </p:cNvSpPr>
          <p:nvPr/>
        </p:nvSpPr>
        <p:spPr>
          <a:xfrm>
            <a:off x="40021" y="4540669"/>
            <a:ext cx="9145613" cy="874275"/>
          </a:xfrm>
          <a:prstGeom prst="rect">
            <a:avLst/>
          </a:prstGeom>
        </p:spPr>
        <p:txBody>
          <a:bodyPr/>
          <a:lstStyle>
            <a:lvl1pPr marL="342900" indent="-342900" algn="l" defTabSz="457200" rtl="0" fontAlgn="base">
              <a:spcBef>
                <a:spcPct val="20000"/>
              </a:spcBef>
              <a:spcAft>
                <a:spcPct val="0"/>
              </a:spcAft>
              <a:buClr>
                <a:schemeClr val="accent1"/>
              </a:buClr>
              <a:buFont typeface="Wingdings" charset="2"/>
              <a:buChar char="§"/>
              <a:defRPr sz="3200" kern="1200">
                <a:solidFill>
                  <a:schemeClr val="tx1"/>
                </a:solidFill>
                <a:latin typeface="+mn-lt"/>
                <a:ea typeface="ＭＳ Ｐゴシック" charset="0"/>
                <a:cs typeface="ＭＳ Ｐゴシック" charset="0"/>
              </a:defRPr>
            </a:lvl1pPr>
            <a:lvl2pPr marL="742950" indent="-285750" algn="l" defTabSz="457200" rtl="0" fontAlgn="base">
              <a:spcBef>
                <a:spcPct val="20000"/>
              </a:spcBef>
              <a:spcAft>
                <a:spcPct val="0"/>
              </a:spcAft>
              <a:buClr>
                <a:schemeClr val="accent1"/>
              </a:buClr>
              <a:buFont typeface="Arial"/>
              <a:buChar char="•"/>
              <a:defRPr sz="2800" kern="1200">
                <a:solidFill>
                  <a:schemeClr val="tx1"/>
                </a:solidFill>
                <a:latin typeface="+mn-lt"/>
                <a:ea typeface="ＭＳ Ｐゴシック" charset="0"/>
                <a:cs typeface="+mn-cs"/>
              </a:defRPr>
            </a:lvl2pPr>
            <a:lvl3pPr marL="1143000" indent="-228600" algn="l" defTabSz="457200" rtl="0" fontAlgn="base">
              <a:spcBef>
                <a:spcPct val="20000"/>
              </a:spcBef>
              <a:spcAft>
                <a:spcPct val="0"/>
              </a:spcAft>
              <a:buClr>
                <a:schemeClr val="accent1"/>
              </a:buClr>
              <a:buFont typeface="Wingdings" charset="2"/>
              <a:buChar char="§"/>
              <a:defRPr sz="2400" kern="1200">
                <a:solidFill>
                  <a:schemeClr val="tx1"/>
                </a:solidFill>
                <a:latin typeface="+mn-lt"/>
                <a:ea typeface="ＭＳ Ｐゴシック" charset="0"/>
                <a:cs typeface="+mn-cs"/>
              </a:defRPr>
            </a:lvl3pPr>
            <a:lvl4pPr marL="1600200" indent="-228600" algn="l" defTabSz="457200" rtl="0" fontAlgn="base">
              <a:spcBef>
                <a:spcPct val="20000"/>
              </a:spcBef>
              <a:spcAft>
                <a:spcPct val="0"/>
              </a:spcAft>
              <a:buClr>
                <a:schemeClr val="accent1"/>
              </a:buClr>
              <a:buFont typeface="Arial"/>
              <a:buChar char="•"/>
              <a:defRPr sz="2000" kern="1200">
                <a:solidFill>
                  <a:schemeClr val="tx1"/>
                </a:solidFill>
                <a:latin typeface="+mn-lt"/>
                <a:ea typeface="ＭＳ Ｐゴシック" charset="0"/>
                <a:cs typeface="+mn-cs"/>
              </a:defRPr>
            </a:lvl4pPr>
            <a:lvl5pPr marL="2057400" indent="-228600" algn="l" defTabSz="457200" rtl="0" fontAlgn="base">
              <a:spcBef>
                <a:spcPct val="20000"/>
              </a:spcBef>
              <a:spcAft>
                <a:spcPct val="0"/>
              </a:spcAft>
              <a:buClr>
                <a:schemeClr val="accent1"/>
              </a:buClr>
              <a:buFont typeface="Wingdings" charset="2"/>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2" indent="0">
              <a:lnSpc>
                <a:spcPct val="150000"/>
              </a:lnSpc>
              <a:spcBef>
                <a:spcPts val="1800"/>
              </a:spcBef>
              <a:spcAft>
                <a:spcPts val="1200"/>
              </a:spcAft>
              <a:buNone/>
            </a:pPr>
            <a:r>
              <a:rPr lang="en-US" sz="2800" dirty="0">
                <a:hlinkClick r:id="rId4"/>
              </a:rPr>
              <a:t>http://marquetterml.github.io/information-literacy-modules/</a:t>
            </a:r>
            <a:endParaRPr lang="en-US" sz="2800" dirty="0"/>
          </a:p>
        </p:txBody>
      </p:sp>
    </p:spTree>
    <p:extLst>
      <p:ext uri="{BB962C8B-B14F-4D97-AF65-F5344CB8AC3E}">
        <p14:creationId xmlns:p14="http://schemas.microsoft.com/office/powerpoint/2010/main" val="23040412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p:cNvSpPr>
            <a:spLocks noGrp="1"/>
          </p:cNvSpPr>
          <p:nvPr>
            <p:ph type="title"/>
          </p:nvPr>
        </p:nvSpPr>
        <p:spPr/>
        <p:txBody>
          <a:bodyPr/>
          <a:lstStyle/>
          <a:p>
            <a:r>
              <a:rPr lang="en-US" dirty="0"/>
              <a:t>Traditional Model</a:t>
            </a:r>
          </a:p>
        </p:txBody>
      </p:sp>
      <p:pic>
        <p:nvPicPr>
          <p:cNvPr id="10" name="Picture 9" descr="audience3.png"/>
          <p:cNvPicPr>
            <a:picLocks noChangeAspect="1"/>
          </p:cNvPicPr>
          <p:nvPr/>
        </p:nvPicPr>
        <p:blipFill>
          <a:blip r:embed="rId3">
            <a:lum bright="70000" contrast="-70000"/>
            <a:extLst>
              <a:ext uri="{28A0092B-C50C-407E-A947-70E740481C1C}">
                <a14:useLocalDpi xmlns:a14="http://schemas.microsoft.com/office/drawing/2010/main" val="0"/>
              </a:ext>
            </a:extLst>
          </a:blip>
          <a:stretch>
            <a:fillRect/>
          </a:stretch>
        </p:blipFill>
        <p:spPr>
          <a:xfrm>
            <a:off x="457200" y="1866900"/>
            <a:ext cx="3200400" cy="3200400"/>
          </a:xfrm>
          <a:prstGeom prst="rect">
            <a:avLst/>
          </a:prstGeom>
        </p:spPr>
      </p:pic>
      <p:pic>
        <p:nvPicPr>
          <p:cNvPr id="11" name="Picture 10" descr="waiting2.png"/>
          <p:cNvPicPr>
            <a:picLocks noChangeAspect="1"/>
          </p:cNvPicPr>
          <p:nvPr/>
        </p:nvPicPr>
        <p:blipFill>
          <a:blip r:embed="rId4">
            <a:lum bright="70000" contrast="-70000"/>
            <a:extLst>
              <a:ext uri="{28A0092B-C50C-407E-A947-70E740481C1C}">
                <a14:useLocalDpi xmlns:a14="http://schemas.microsoft.com/office/drawing/2010/main" val="0"/>
              </a:ext>
            </a:extLst>
          </a:blip>
          <a:stretch>
            <a:fillRect/>
          </a:stretch>
        </p:blipFill>
        <p:spPr>
          <a:xfrm>
            <a:off x="5200589" y="1866900"/>
            <a:ext cx="3200400" cy="3200400"/>
          </a:xfrm>
          <a:prstGeom prst="rect">
            <a:avLst/>
          </a:prstGeom>
        </p:spPr>
      </p:pic>
      <p:cxnSp>
        <p:nvCxnSpPr>
          <p:cNvPr id="7" name="Straight Connector 6"/>
          <p:cNvCxnSpPr/>
          <p:nvPr/>
        </p:nvCxnSpPr>
        <p:spPr>
          <a:xfrm>
            <a:off x="173466" y="1745280"/>
            <a:ext cx="8820420" cy="0"/>
          </a:xfrm>
          <a:prstGeom prst="line">
            <a:avLst/>
          </a:prstGeom>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4582746" y="1417638"/>
            <a:ext cx="0" cy="4933422"/>
          </a:xfrm>
          <a:prstGeom prst="line">
            <a:avLst/>
          </a:prstGeom>
        </p:spPr>
        <p:style>
          <a:lnRef idx="2">
            <a:schemeClr val="accent1"/>
          </a:lnRef>
          <a:fillRef idx="0">
            <a:schemeClr val="accent1"/>
          </a:fillRef>
          <a:effectRef idx="1">
            <a:schemeClr val="accent1"/>
          </a:effectRef>
          <a:fontRef idx="minor">
            <a:schemeClr val="tx1"/>
          </a:fontRef>
        </p:style>
      </p:cxnSp>
      <p:sp>
        <p:nvSpPr>
          <p:cNvPr id="13" name="Text Placeholder 2"/>
          <p:cNvSpPr txBox="1">
            <a:spLocks/>
          </p:cNvSpPr>
          <p:nvPr/>
        </p:nvSpPr>
        <p:spPr>
          <a:xfrm>
            <a:off x="1252048" y="1298825"/>
            <a:ext cx="1262092" cy="446455"/>
          </a:xfrm>
          <a:prstGeom prst="rect">
            <a:avLst/>
          </a:prstGeom>
        </p:spPr>
        <p:txBody>
          <a:bodyPr anchor="b"/>
          <a:lstStyle>
            <a:lvl1pPr marL="0" indent="0" algn="l" defTabSz="457200" rtl="0" eaLnBrk="1" latinLnBrk="0" hangingPunct="1">
              <a:spcBef>
                <a:spcPts val="1368"/>
              </a:spcBef>
              <a:buClr>
                <a:srgbClr val="FDD70A"/>
              </a:buClr>
              <a:buFont typeface="Arial"/>
              <a:buNone/>
              <a:defRPr sz="2400" b="1" kern="1200">
                <a:solidFill>
                  <a:schemeClr val="bg1"/>
                </a:solidFill>
                <a:latin typeface="Cambria"/>
                <a:ea typeface="+mn-ea"/>
                <a:cs typeface="Cambria"/>
              </a:defRPr>
            </a:lvl1pPr>
            <a:lvl2pPr marL="457200" indent="0" algn="l" defTabSz="457200" rtl="0" eaLnBrk="1" latinLnBrk="0" hangingPunct="1">
              <a:spcBef>
                <a:spcPts val="1368"/>
              </a:spcBef>
              <a:buClr>
                <a:srgbClr val="FDD70A"/>
              </a:buClr>
              <a:buFont typeface="Arial"/>
              <a:buNone/>
              <a:defRPr sz="2000" b="1" kern="1200">
                <a:solidFill>
                  <a:schemeClr val="bg1">
                    <a:lumMod val="75000"/>
                  </a:schemeClr>
                </a:solidFill>
                <a:latin typeface="Cambria"/>
                <a:ea typeface="+mn-ea"/>
                <a:cs typeface="Cambria"/>
              </a:defRPr>
            </a:lvl2pPr>
            <a:lvl3pPr marL="914400" indent="0" algn="l" defTabSz="457200" rtl="0" eaLnBrk="1" latinLnBrk="0" hangingPunct="1">
              <a:spcBef>
                <a:spcPts val="1368"/>
              </a:spcBef>
              <a:buClr>
                <a:srgbClr val="FDD70A"/>
              </a:buClr>
              <a:buFont typeface="Arial"/>
              <a:buNone/>
              <a:defRPr sz="1800" b="1" kern="1200">
                <a:solidFill>
                  <a:schemeClr val="bg1">
                    <a:lumMod val="75000"/>
                  </a:schemeClr>
                </a:solidFill>
                <a:latin typeface="Cambria"/>
                <a:ea typeface="+mn-ea"/>
                <a:cs typeface="Cambria"/>
              </a:defRPr>
            </a:lvl3pPr>
            <a:lvl4pPr marL="1371600" indent="0" algn="l" defTabSz="457200" rtl="0" eaLnBrk="1" latinLnBrk="0" hangingPunct="1">
              <a:spcBef>
                <a:spcPts val="1368"/>
              </a:spcBef>
              <a:buClr>
                <a:srgbClr val="FDD70A"/>
              </a:buClr>
              <a:buFont typeface="Arial"/>
              <a:buNone/>
              <a:defRPr sz="1600" b="1" kern="1200">
                <a:solidFill>
                  <a:schemeClr val="bg1">
                    <a:lumMod val="75000"/>
                  </a:schemeClr>
                </a:solidFill>
                <a:latin typeface="Cambria"/>
                <a:ea typeface="+mn-ea"/>
                <a:cs typeface="Cambria"/>
              </a:defRPr>
            </a:lvl4pPr>
            <a:lvl5pPr marL="1828800" indent="0" algn="l" defTabSz="457200" rtl="0" eaLnBrk="1" latinLnBrk="0" hangingPunct="1">
              <a:spcBef>
                <a:spcPts val="1368"/>
              </a:spcBef>
              <a:buClr>
                <a:srgbClr val="FDD70A"/>
              </a:buClr>
              <a:buFont typeface="Arial"/>
              <a:buNone/>
              <a:defRPr sz="1600" b="1" kern="1200">
                <a:solidFill>
                  <a:schemeClr val="bg1">
                    <a:lumMod val="75000"/>
                  </a:schemeClr>
                </a:solidFill>
                <a:latin typeface="Cambria"/>
                <a:ea typeface="+mn-ea"/>
                <a:cs typeface="Cambria"/>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r>
              <a:rPr lang="en-US" dirty="0">
                <a:solidFill>
                  <a:srgbClr val="FDD70A"/>
                </a:solidFill>
              </a:rPr>
              <a:t>In Class</a:t>
            </a:r>
          </a:p>
        </p:txBody>
      </p:sp>
      <p:sp>
        <p:nvSpPr>
          <p:cNvPr id="14" name="Text Placeholder 2"/>
          <p:cNvSpPr txBox="1">
            <a:spLocks/>
          </p:cNvSpPr>
          <p:nvPr/>
        </p:nvSpPr>
        <p:spPr>
          <a:xfrm>
            <a:off x="5943600" y="1298825"/>
            <a:ext cx="1714469" cy="446455"/>
          </a:xfrm>
          <a:prstGeom prst="rect">
            <a:avLst/>
          </a:prstGeom>
        </p:spPr>
        <p:txBody>
          <a:bodyPr anchor="b"/>
          <a:lstStyle>
            <a:lvl1pPr marL="0" indent="0" algn="l" defTabSz="457200" rtl="0" eaLnBrk="1" latinLnBrk="0" hangingPunct="1">
              <a:spcBef>
                <a:spcPts val="1368"/>
              </a:spcBef>
              <a:buClr>
                <a:srgbClr val="FDD70A"/>
              </a:buClr>
              <a:buFont typeface="Arial"/>
              <a:buNone/>
              <a:defRPr sz="2400" b="1" kern="1200">
                <a:solidFill>
                  <a:schemeClr val="bg1"/>
                </a:solidFill>
                <a:latin typeface="Cambria"/>
                <a:ea typeface="+mn-ea"/>
                <a:cs typeface="Cambria"/>
              </a:defRPr>
            </a:lvl1pPr>
            <a:lvl2pPr marL="457200" indent="0" algn="l" defTabSz="457200" rtl="0" eaLnBrk="1" latinLnBrk="0" hangingPunct="1">
              <a:spcBef>
                <a:spcPts val="1368"/>
              </a:spcBef>
              <a:buClr>
                <a:srgbClr val="FDD70A"/>
              </a:buClr>
              <a:buFont typeface="Arial"/>
              <a:buNone/>
              <a:defRPr sz="2000" b="1" kern="1200">
                <a:solidFill>
                  <a:schemeClr val="bg1">
                    <a:lumMod val="75000"/>
                  </a:schemeClr>
                </a:solidFill>
                <a:latin typeface="Cambria"/>
                <a:ea typeface="+mn-ea"/>
                <a:cs typeface="Cambria"/>
              </a:defRPr>
            </a:lvl2pPr>
            <a:lvl3pPr marL="914400" indent="0" algn="l" defTabSz="457200" rtl="0" eaLnBrk="1" latinLnBrk="0" hangingPunct="1">
              <a:spcBef>
                <a:spcPts val="1368"/>
              </a:spcBef>
              <a:buClr>
                <a:srgbClr val="FDD70A"/>
              </a:buClr>
              <a:buFont typeface="Arial"/>
              <a:buNone/>
              <a:defRPr sz="1800" b="1" kern="1200">
                <a:solidFill>
                  <a:schemeClr val="bg1">
                    <a:lumMod val="75000"/>
                  </a:schemeClr>
                </a:solidFill>
                <a:latin typeface="Cambria"/>
                <a:ea typeface="+mn-ea"/>
                <a:cs typeface="Cambria"/>
              </a:defRPr>
            </a:lvl3pPr>
            <a:lvl4pPr marL="1371600" indent="0" algn="l" defTabSz="457200" rtl="0" eaLnBrk="1" latinLnBrk="0" hangingPunct="1">
              <a:spcBef>
                <a:spcPts val="1368"/>
              </a:spcBef>
              <a:buClr>
                <a:srgbClr val="FDD70A"/>
              </a:buClr>
              <a:buFont typeface="Arial"/>
              <a:buNone/>
              <a:defRPr sz="1600" b="1" kern="1200">
                <a:solidFill>
                  <a:schemeClr val="bg1">
                    <a:lumMod val="75000"/>
                  </a:schemeClr>
                </a:solidFill>
                <a:latin typeface="Cambria"/>
                <a:ea typeface="+mn-ea"/>
                <a:cs typeface="Cambria"/>
              </a:defRPr>
            </a:lvl4pPr>
            <a:lvl5pPr marL="1828800" indent="0" algn="l" defTabSz="457200" rtl="0" eaLnBrk="1" latinLnBrk="0" hangingPunct="1">
              <a:spcBef>
                <a:spcPts val="1368"/>
              </a:spcBef>
              <a:buClr>
                <a:srgbClr val="FDD70A"/>
              </a:buClr>
              <a:buFont typeface="Arial"/>
              <a:buNone/>
              <a:defRPr sz="1600" b="1" kern="1200">
                <a:solidFill>
                  <a:schemeClr val="bg1">
                    <a:lumMod val="75000"/>
                  </a:schemeClr>
                </a:solidFill>
                <a:latin typeface="Cambria"/>
                <a:ea typeface="+mn-ea"/>
                <a:cs typeface="Cambria"/>
              </a:defRPr>
            </a:lvl5pPr>
            <a:lvl6pPr marL="2286000" indent="0" algn="l" defTabSz="457200" rtl="0" eaLnBrk="1" latinLnBrk="0" hangingPunct="1">
              <a:spcBef>
                <a:spcPct val="20000"/>
              </a:spcBef>
              <a:buFont typeface="Arial"/>
              <a:buNone/>
              <a:defRPr sz="1600" b="1" kern="1200">
                <a:solidFill>
                  <a:schemeClr val="tx1"/>
                </a:solidFill>
                <a:latin typeface="+mn-lt"/>
                <a:ea typeface="+mn-ea"/>
                <a:cs typeface="+mn-cs"/>
              </a:defRPr>
            </a:lvl6pPr>
            <a:lvl7pPr marL="2743200" indent="0" algn="l" defTabSz="457200" rtl="0" eaLnBrk="1" latinLnBrk="0" hangingPunct="1">
              <a:spcBef>
                <a:spcPct val="20000"/>
              </a:spcBef>
              <a:buFont typeface="Arial"/>
              <a:buNone/>
              <a:defRPr sz="1600" b="1" kern="1200">
                <a:solidFill>
                  <a:schemeClr val="tx1"/>
                </a:solidFill>
                <a:latin typeface="+mn-lt"/>
                <a:ea typeface="+mn-ea"/>
                <a:cs typeface="+mn-cs"/>
              </a:defRPr>
            </a:lvl7pPr>
            <a:lvl8pPr marL="3200400" indent="0" algn="l" defTabSz="457200" rtl="0" eaLnBrk="1" latinLnBrk="0" hangingPunct="1">
              <a:spcBef>
                <a:spcPct val="20000"/>
              </a:spcBef>
              <a:buFont typeface="Arial"/>
              <a:buNone/>
              <a:defRPr sz="1600" b="1" kern="1200">
                <a:solidFill>
                  <a:schemeClr val="tx1"/>
                </a:solidFill>
                <a:latin typeface="+mn-lt"/>
                <a:ea typeface="+mn-ea"/>
                <a:cs typeface="+mn-cs"/>
              </a:defRPr>
            </a:lvl8pPr>
            <a:lvl9pPr marL="3657600" indent="0" algn="l" defTabSz="457200" rtl="0" eaLnBrk="1" latinLnBrk="0" hangingPunct="1">
              <a:spcBef>
                <a:spcPct val="20000"/>
              </a:spcBef>
              <a:buFont typeface="Arial"/>
              <a:buNone/>
              <a:defRPr sz="1600" b="1" kern="1200">
                <a:solidFill>
                  <a:schemeClr val="tx1"/>
                </a:solidFill>
                <a:latin typeface="+mn-lt"/>
                <a:ea typeface="+mn-ea"/>
                <a:cs typeface="+mn-cs"/>
              </a:defRPr>
            </a:lvl9pPr>
          </a:lstStyle>
          <a:p>
            <a:r>
              <a:rPr lang="en-US" dirty="0">
                <a:solidFill>
                  <a:srgbClr val="FDD70A"/>
                </a:solidFill>
              </a:rPr>
              <a:t>After Class</a:t>
            </a:r>
          </a:p>
        </p:txBody>
      </p:sp>
      <p:sp>
        <p:nvSpPr>
          <p:cNvPr id="16" name="Content Placeholder 2"/>
          <p:cNvSpPr txBox="1">
            <a:spLocks/>
          </p:cNvSpPr>
          <p:nvPr/>
        </p:nvSpPr>
        <p:spPr>
          <a:xfrm>
            <a:off x="16413" y="5151241"/>
            <a:ext cx="4467570" cy="1138680"/>
          </a:xfrm>
          <a:prstGeom prst="rect">
            <a:avLst/>
          </a:prstGeom>
        </p:spPr>
        <p:txBody>
          <a:bodyPr/>
          <a:lstStyle>
            <a:lvl1pPr marL="342900" indent="-342900" algn="l" defTabSz="457200" rtl="0" eaLnBrk="1" latinLnBrk="0" hangingPunct="1">
              <a:spcBef>
                <a:spcPts val="1368"/>
              </a:spcBef>
              <a:buClr>
                <a:srgbClr val="FDD70A"/>
              </a:buClr>
              <a:buFont typeface="Arial"/>
              <a:buChar char="•"/>
              <a:defRPr sz="2800" kern="1200">
                <a:solidFill>
                  <a:schemeClr val="bg1"/>
                </a:solidFill>
                <a:latin typeface="Cambria"/>
                <a:ea typeface="+mn-ea"/>
                <a:cs typeface="Cambria"/>
              </a:defRPr>
            </a:lvl1pPr>
            <a:lvl2pPr marL="742950" indent="-285750" algn="l" defTabSz="457200" rtl="0" eaLnBrk="1" latinLnBrk="0" hangingPunct="1">
              <a:spcBef>
                <a:spcPts val="1368"/>
              </a:spcBef>
              <a:buClr>
                <a:srgbClr val="FDD70A"/>
              </a:buClr>
              <a:buFont typeface="Arial"/>
              <a:buChar char="–"/>
              <a:defRPr sz="2400" kern="1200">
                <a:solidFill>
                  <a:schemeClr val="bg1">
                    <a:lumMod val="75000"/>
                  </a:schemeClr>
                </a:solidFill>
                <a:latin typeface="Cambria"/>
                <a:ea typeface="+mn-ea"/>
                <a:cs typeface="Cambria"/>
              </a:defRPr>
            </a:lvl2pPr>
            <a:lvl3pPr marL="1143000" indent="-228600" algn="l" defTabSz="457200" rtl="0" eaLnBrk="1" latinLnBrk="0" hangingPunct="1">
              <a:spcBef>
                <a:spcPts val="1368"/>
              </a:spcBef>
              <a:buClr>
                <a:srgbClr val="FDD70A"/>
              </a:buClr>
              <a:buFont typeface="Arial"/>
              <a:buChar char="•"/>
              <a:defRPr sz="2000" kern="1200">
                <a:solidFill>
                  <a:schemeClr val="bg1">
                    <a:lumMod val="75000"/>
                  </a:schemeClr>
                </a:solidFill>
                <a:latin typeface="Cambria"/>
                <a:ea typeface="+mn-ea"/>
                <a:cs typeface="Cambria"/>
              </a:defRPr>
            </a:lvl3pPr>
            <a:lvl4pPr marL="16002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4pPr>
            <a:lvl5pPr marL="20574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en-US" dirty="0"/>
              <a:t>One shot instruction</a:t>
            </a:r>
          </a:p>
          <a:p>
            <a:r>
              <a:rPr lang="en-US" dirty="0"/>
              <a:t>More material than time</a:t>
            </a:r>
          </a:p>
        </p:txBody>
      </p:sp>
      <p:sp>
        <p:nvSpPr>
          <p:cNvPr id="17" name="Content Placeholder 2"/>
          <p:cNvSpPr txBox="1">
            <a:spLocks/>
          </p:cNvSpPr>
          <p:nvPr/>
        </p:nvSpPr>
        <p:spPr>
          <a:xfrm>
            <a:off x="4636383" y="5151241"/>
            <a:ext cx="4467570" cy="1138680"/>
          </a:xfrm>
          <a:prstGeom prst="rect">
            <a:avLst/>
          </a:prstGeom>
        </p:spPr>
        <p:txBody>
          <a:bodyPr/>
          <a:lstStyle>
            <a:lvl1pPr marL="342900" indent="-342900" algn="l" defTabSz="457200" rtl="0" eaLnBrk="1" latinLnBrk="0" hangingPunct="1">
              <a:spcBef>
                <a:spcPts val="1368"/>
              </a:spcBef>
              <a:buClr>
                <a:srgbClr val="FDD70A"/>
              </a:buClr>
              <a:buFont typeface="Arial"/>
              <a:buChar char="•"/>
              <a:defRPr sz="2800" kern="1200">
                <a:solidFill>
                  <a:schemeClr val="bg1"/>
                </a:solidFill>
                <a:latin typeface="Cambria"/>
                <a:ea typeface="+mn-ea"/>
                <a:cs typeface="Cambria"/>
              </a:defRPr>
            </a:lvl1pPr>
            <a:lvl2pPr marL="742950" indent="-285750" algn="l" defTabSz="457200" rtl="0" eaLnBrk="1" latinLnBrk="0" hangingPunct="1">
              <a:spcBef>
                <a:spcPts val="1368"/>
              </a:spcBef>
              <a:buClr>
                <a:srgbClr val="FDD70A"/>
              </a:buClr>
              <a:buFont typeface="Arial"/>
              <a:buChar char="–"/>
              <a:defRPr sz="2400" kern="1200">
                <a:solidFill>
                  <a:schemeClr val="bg1">
                    <a:lumMod val="75000"/>
                  </a:schemeClr>
                </a:solidFill>
                <a:latin typeface="Cambria"/>
                <a:ea typeface="+mn-ea"/>
                <a:cs typeface="Cambria"/>
              </a:defRPr>
            </a:lvl2pPr>
            <a:lvl3pPr marL="1143000" indent="-228600" algn="l" defTabSz="457200" rtl="0" eaLnBrk="1" latinLnBrk="0" hangingPunct="1">
              <a:spcBef>
                <a:spcPts val="1368"/>
              </a:spcBef>
              <a:buClr>
                <a:srgbClr val="FDD70A"/>
              </a:buClr>
              <a:buFont typeface="Arial"/>
              <a:buChar char="•"/>
              <a:defRPr sz="2000" kern="1200">
                <a:solidFill>
                  <a:schemeClr val="bg1">
                    <a:lumMod val="75000"/>
                  </a:schemeClr>
                </a:solidFill>
                <a:latin typeface="Cambria"/>
                <a:ea typeface="+mn-ea"/>
                <a:cs typeface="Cambria"/>
              </a:defRPr>
            </a:lvl3pPr>
            <a:lvl4pPr marL="16002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4pPr>
            <a:lvl5pPr marL="2057400" indent="-228600" algn="l" defTabSz="457200" rtl="0" eaLnBrk="1" latinLnBrk="0" hangingPunct="1">
              <a:spcBef>
                <a:spcPts val="1368"/>
              </a:spcBef>
              <a:buClr>
                <a:srgbClr val="FDD70A"/>
              </a:buClr>
              <a:buFont typeface="Arial"/>
              <a:buChar char="»"/>
              <a:defRPr sz="1800" kern="1200">
                <a:solidFill>
                  <a:schemeClr val="bg1">
                    <a:lumMod val="75000"/>
                  </a:schemeClr>
                </a:solidFill>
                <a:latin typeface="Cambria"/>
                <a:ea typeface="+mn-ea"/>
                <a:cs typeface="Cambria"/>
              </a:defRPr>
            </a:lvl5pPr>
            <a:lvl6pPr marL="2514600" indent="-228600" algn="l" defTabSz="457200" rtl="0" eaLnBrk="1" latinLnBrk="0" hangingPunct="1">
              <a:spcBef>
                <a:spcPct val="20000"/>
              </a:spcBef>
              <a:buFont typeface="Arial"/>
              <a:buChar char="•"/>
              <a:defRPr sz="18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18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18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1800" kern="1200">
                <a:solidFill>
                  <a:schemeClr val="tx1"/>
                </a:solidFill>
                <a:latin typeface="+mn-lt"/>
                <a:ea typeface="+mn-ea"/>
                <a:cs typeface="+mn-cs"/>
              </a:defRPr>
            </a:lvl9pPr>
          </a:lstStyle>
          <a:p>
            <a:r>
              <a:rPr lang="en-US" dirty="0"/>
              <a:t>Little chance to follow-up</a:t>
            </a:r>
          </a:p>
          <a:p>
            <a:r>
              <a:rPr lang="en-US" dirty="0"/>
              <a:t>Waiting for </a:t>
            </a:r>
            <a:r>
              <a:rPr lang="en-US" dirty="0" err="1"/>
              <a:t>Godot</a:t>
            </a:r>
            <a:endParaRPr lang="en-US" dirty="0"/>
          </a:p>
        </p:txBody>
      </p:sp>
    </p:spTree>
    <p:extLst>
      <p:ext uri="{BB962C8B-B14F-4D97-AF65-F5344CB8AC3E}">
        <p14:creationId xmlns:p14="http://schemas.microsoft.com/office/powerpoint/2010/main" val="115715471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dirty="0"/>
              <a:t>Re-Thinking the Model</a:t>
            </a:r>
          </a:p>
        </p:txBody>
      </p:sp>
      <p:sp>
        <p:nvSpPr>
          <p:cNvPr id="7" name="Content Placeholder 6"/>
          <p:cNvSpPr>
            <a:spLocks noGrp="1"/>
          </p:cNvSpPr>
          <p:nvPr>
            <p:ph sz="half" idx="1"/>
          </p:nvPr>
        </p:nvSpPr>
        <p:spPr/>
        <p:txBody>
          <a:bodyPr vert="horz" lIns="91440" tIns="45720" rIns="91440" bIns="45720" rtlCol="0" anchor="t">
            <a:normAutofit/>
          </a:bodyPr>
          <a:lstStyle/>
          <a:p>
            <a:r>
              <a:rPr lang="en-US" dirty="0"/>
              <a:t>Created Librarian role in </a:t>
            </a:r>
            <a:r>
              <a:rPr lang="en-US" dirty="0" err="1"/>
              <a:t>Brightspace</a:t>
            </a:r>
            <a:r>
              <a:rPr lang="en-US" dirty="0"/>
              <a:t> (D2L).</a:t>
            </a:r>
          </a:p>
          <a:p>
            <a:r>
              <a:rPr lang="en-US" dirty="0"/>
              <a:t>Assigned instructors, not sections.</a:t>
            </a:r>
          </a:p>
          <a:p>
            <a:r>
              <a:rPr lang="en-US" dirty="0"/>
              <a:t>Develop online tutorials for flexible instruction and better assessment.</a:t>
            </a:r>
          </a:p>
        </p:txBody>
      </p:sp>
      <p:pic>
        <p:nvPicPr>
          <p:cNvPr id="2" name="Content Placeholder 1" descr="mind.png"/>
          <p:cNvPicPr>
            <a:picLocks noGrp="1" noChangeAspect="1"/>
          </p:cNvPicPr>
          <p:nvPr>
            <p:ph sz="half" idx="2"/>
          </p:nvPr>
        </p:nvPicPr>
        <p:blipFill>
          <a:blip r:embed="rId3">
            <a:lum bright="70000" contrast="-70000"/>
            <a:extLst>
              <a:ext uri="{28A0092B-C50C-407E-A947-70E740481C1C}">
                <a14:useLocalDpi xmlns:a14="http://schemas.microsoft.com/office/drawing/2010/main" val="0"/>
              </a:ext>
            </a:extLst>
          </a:blip>
          <a:srcRect l="5384" r="5384"/>
          <a:stretch>
            <a:fillRect/>
          </a:stretch>
        </p:blipFill>
        <p:spPr/>
      </p:pic>
    </p:spTree>
    <p:extLst>
      <p:ext uri="{BB962C8B-B14F-4D97-AF65-F5344CB8AC3E}">
        <p14:creationId xmlns:p14="http://schemas.microsoft.com/office/powerpoint/2010/main" val="12852270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FYE Librarian Program </a:t>
            </a:r>
          </a:p>
        </p:txBody>
      </p:sp>
      <p:pic>
        <p:nvPicPr>
          <p:cNvPr id="6" name="Picture 5" descr="ic_people_outline_black_48dp_2x.png"/>
          <p:cNvPicPr>
            <a:picLocks noChangeAspect="1"/>
          </p:cNvPicPr>
          <p:nvPr/>
        </p:nvPicPr>
        <p:blipFill>
          <a:blip r:embed="rId3">
            <a:lum bright="70000" contrast="-70000"/>
          </a:blip>
          <a:stretch>
            <a:fillRect/>
          </a:stretch>
        </p:blipFill>
        <p:spPr>
          <a:xfrm>
            <a:off x="5039613" y="1974130"/>
            <a:ext cx="3445461" cy="3463501"/>
          </a:xfrm>
          <a:prstGeom prst="rect">
            <a:avLst/>
          </a:prstGeom>
        </p:spPr>
      </p:pic>
      <p:sp>
        <p:nvSpPr>
          <p:cNvPr id="5" name="Content Placeholder 6"/>
          <p:cNvSpPr txBox="1">
            <a:spLocks/>
          </p:cNvSpPr>
          <p:nvPr/>
        </p:nvSpPr>
        <p:spPr>
          <a:xfrm>
            <a:off x="457200" y="1600200"/>
            <a:ext cx="4309872" cy="4525963"/>
          </a:xfrm>
          <a:prstGeom prst="rect">
            <a:avLst/>
          </a:prstGeom>
        </p:spPr>
        <p:txBody>
          <a:bodyPr vert="horz" lIns="91440" tIns="45720" rIns="91440" bIns="45720" rtlCol="0" anchor="t">
            <a:normAutofit fontScale="92500"/>
          </a:bodyPr>
          <a:lstStyle>
            <a:lvl1pPr marL="342900" indent="-342900" algn="l" defTabSz="457200" rtl="0" eaLnBrk="1" latinLnBrk="0" hangingPunct="1">
              <a:spcBef>
                <a:spcPts val="1368"/>
              </a:spcBef>
              <a:buClr>
                <a:srgbClr val="FDD70A"/>
              </a:buClr>
              <a:buFont typeface="Arial"/>
              <a:buChar char="•"/>
              <a:defRPr sz="3200" kern="1200">
                <a:solidFill>
                  <a:schemeClr val="bg1"/>
                </a:solidFill>
                <a:latin typeface="Cambria"/>
                <a:ea typeface="+mn-ea"/>
                <a:cs typeface="Cambria"/>
              </a:defRPr>
            </a:lvl1pPr>
            <a:lvl2pPr marL="742950" indent="-285750" algn="l" defTabSz="457200" rtl="0" eaLnBrk="1" latinLnBrk="0" hangingPunct="1">
              <a:spcBef>
                <a:spcPts val="1368"/>
              </a:spcBef>
              <a:buClr>
                <a:srgbClr val="FDD70A"/>
              </a:buClr>
              <a:buFont typeface="Arial"/>
              <a:buChar char="–"/>
              <a:defRPr sz="2800" kern="1200">
                <a:solidFill>
                  <a:schemeClr val="bg1">
                    <a:lumMod val="75000"/>
                  </a:schemeClr>
                </a:solidFill>
                <a:latin typeface="Cambria"/>
                <a:ea typeface="+mn-ea"/>
                <a:cs typeface="Cambria"/>
              </a:defRPr>
            </a:lvl2pPr>
            <a:lvl3pPr marL="1143000" indent="-228600" algn="l" defTabSz="457200" rtl="0" eaLnBrk="1" latinLnBrk="0" hangingPunct="1">
              <a:spcBef>
                <a:spcPts val="1368"/>
              </a:spcBef>
              <a:buClr>
                <a:srgbClr val="FDD70A"/>
              </a:buClr>
              <a:buFont typeface="Arial"/>
              <a:buChar char="•"/>
              <a:defRPr sz="2400" kern="1200">
                <a:solidFill>
                  <a:schemeClr val="bg1">
                    <a:lumMod val="75000"/>
                  </a:schemeClr>
                </a:solidFill>
                <a:latin typeface="Cambria"/>
                <a:ea typeface="+mn-ea"/>
                <a:cs typeface="Cambria"/>
              </a:defRPr>
            </a:lvl3pPr>
            <a:lvl4pPr marL="1600200" indent="-228600" algn="l" defTabSz="457200" rtl="0" eaLnBrk="1" latinLnBrk="0" hangingPunct="1">
              <a:spcBef>
                <a:spcPts val="1368"/>
              </a:spcBef>
              <a:buClr>
                <a:srgbClr val="FDD70A"/>
              </a:buClr>
              <a:buFont typeface="Arial"/>
              <a:buChar char="–"/>
              <a:defRPr sz="2000" kern="1200">
                <a:solidFill>
                  <a:schemeClr val="bg1">
                    <a:lumMod val="75000"/>
                  </a:schemeClr>
                </a:solidFill>
                <a:latin typeface="Cambria"/>
                <a:ea typeface="+mn-ea"/>
                <a:cs typeface="Cambria"/>
              </a:defRPr>
            </a:lvl4pPr>
            <a:lvl5pPr marL="2057400" indent="-228600" algn="l" defTabSz="457200" rtl="0" eaLnBrk="1" latinLnBrk="0" hangingPunct="1">
              <a:spcBef>
                <a:spcPts val="1368"/>
              </a:spcBef>
              <a:buClr>
                <a:srgbClr val="FDD70A"/>
              </a:buClr>
              <a:buFont typeface="Arial"/>
              <a:buChar char="»"/>
              <a:defRPr sz="2000" kern="1200">
                <a:solidFill>
                  <a:schemeClr val="bg1">
                    <a:lumMod val="75000"/>
                  </a:schemeClr>
                </a:solidFill>
                <a:latin typeface="Cambria"/>
                <a:ea typeface="+mn-ea"/>
                <a:cs typeface="Cambria"/>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285750" indent="-285750">
              <a:buFont typeface="Arial" panose="020B0604020202020204" pitchFamily="34" charset="0"/>
              <a:buChar char="•"/>
            </a:pPr>
            <a:r>
              <a:rPr lang="en-US" dirty="0">
                <a:latin typeface="Cambria" charset="0"/>
              </a:rPr>
              <a:t>"Train the trainer" model for new  instructors</a:t>
            </a:r>
          </a:p>
          <a:p>
            <a:pPr marL="285750" indent="-285750">
              <a:buFont typeface="Arial" panose="020B0604020202020204" pitchFamily="34" charset="0"/>
              <a:buChar char="•"/>
            </a:pPr>
            <a:r>
              <a:rPr lang="en-US" dirty="0">
                <a:latin typeface="Cambria" charset="0"/>
              </a:rPr>
              <a:t>Two-semester support </a:t>
            </a:r>
          </a:p>
          <a:p>
            <a:pPr marL="285750" indent="-285750">
              <a:buFont typeface="Arial" panose="020B0604020202020204" pitchFamily="34" charset="0"/>
              <a:buChar char="•"/>
            </a:pPr>
            <a:r>
              <a:rPr lang="en-US" dirty="0">
                <a:latin typeface="Cambria" charset="0"/>
              </a:rPr>
              <a:t>Focus on instructor-librarian partnership</a:t>
            </a:r>
            <a:endParaRPr lang="en-US" dirty="0"/>
          </a:p>
          <a:p>
            <a:r>
              <a:rPr lang="en-US" dirty="0"/>
              <a:t>Introduction of D2L integration</a:t>
            </a:r>
          </a:p>
          <a:p>
            <a:endParaRPr lang="en-US" dirty="0"/>
          </a:p>
        </p:txBody>
      </p:sp>
    </p:spTree>
    <p:extLst>
      <p:ext uri="{BB962C8B-B14F-4D97-AF65-F5344CB8AC3E}">
        <p14:creationId xmlns:p14="http://schemas.microsoft.com/office/powerpoint/2010/main" val="11609248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normAutofit/>
          </a:bodyPr>
          <a:lstStyle/>
          <a:p>
            <a:r>
              <a:rPr lang="en-US" dirty="0"/>
              <a:t>Tutorial Development</a:t>
            </a:r>
          </a:p>
        </p:txBody>
      </p:sp>
      <p:sp>
        <p:nvSpPr>
          <p:cNvPr id="7" name="Content Placeholder 6"/>
          <p:cNvSpPr>
            <a:spLocks noGrp="1"/>
          </p:cNvSpPr>
          <p:nvPr>
            <p:ph sz="half" idx="1"/>
          </p:nvPr>
        </p:nvSpPr>
        <p:spPr/>
        <p:txBody>
          <a:bodyPr>
            <a:normAutofit fontScale="85000" lnSpcReduction="10000"/>
          </a:bodyPr>
          <a:lstStyle/>
          <a:p>
            <a:r>
              <a:rPr lang="en-US" dirty="0"/>
              <a:t>Focus on “threshold concepts”.</a:t>
            </a:r>
          </a:p>
          <a:p>
            <a:r>
              <a:rPr lang="en-US" dirty="0"/>
              <a:t>Incorporate multimedia learning theory.</a:t>
            </a:r>
          </a:p>
          <a:p>
            <a:pPr lvl="1"/>
            <a:r>
              <a:rPr lang="en-US" dirty="0"/>
              <a:t>Short, focused lessons.</a:t>
            </a:r>
          </a:p>
          <a:p>
            <a:pPr lvl="1"/>
            <a:r>
              <a:rPr lang="en-US" dirty="0"/>
              <a:t>Conversational instead of  formal style.</a:t>
            </a:r>
          </a:p>
          <a:p>
            <a:pPr lvl="1"/>
            <a:r>
              <a:rPr lang="en-US" dirty="0"/>
              <a:t>Offer practice opportunities.</a:t>
            </a:r>
          </a:p>
          <a:p>
            <a:pPr lvl="1"/>
            <a:r>
              <a:rPr lang="en-US" dirty="0"/>
              <a:t>Utilize explanatory feedback.</a:t>
            </a:r>
          </a:p>
          <a:p>
            <a:pPr lvl="1"/>
            <a:r>
              <a:rPr lang="en-US" dirty="0"/>
              <a:t>Give control, but not a lot.</a:t>
            </a:r>
          </a:p>
        </p:txBody>
      </p:sp>
      <p:pic>
        <p:nvPicPr>
          <p:cNvPr id="12" name="Picture 1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852410" y="1417638"/>
            <a:ext cx="1496723" cy="2375751"/>
          </a:xfrm>
          <a:prstGeom prst="rect">
            <a:avLst/>
          </a:prstGeom>
          <a:effectLst>
            <a:outerShdw blurRad="50800" dist="38100" dir="5400000" algn="t" rotWithShape="0">
              <a:prstClr val="black">
                <a:alpha val="40000"/>
              </a:prstClr>
            </a:outerShdw>
          </a:effectLst>
        </p:spPr>
      </p:pic>
      <p:pic>
        <p:nvPicPr>
          <p:cNvPr id="8" name="Picture 7" descr="Book Multimedia Learning.jp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812995" y="2330836"/>
            <a:ext cx="1645680" cy="2377094"/>
          </a:xfrm>
          <a:prstGeom prst="rect">
            <a:avLst/>
          </a:prstGeom>
          <a:effectLst>
            <a:outerShdw blurRad="50800" dist="38100" dir="5400000" algn="t" rotWithShape="0">
              <a:prstClr val="black">
                <a:alpha val="40000"/>
              </a:prstClr>
            </a:outerShdw>
          </a:effectLst>
        </p:spPr>
      </p:pic>
      <p:pic>
        <p:nvPicPr>
          <p:cNvPr id="9" name="Picture 8" descr="Book Science of Instruction.jp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22432" y="3612485"/>
            <a:ext cx="1802129" cy="2375751"/>
          </a:xfrm>
          <a:prstGeom prst="rect">
            <a:avLst/>
          </a:prstGeom>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18351074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dirty="0"/>
              <a:t>Launching the </a:t>
            </a:r>
            <a:r>
              <a:rPr lang="en-US"/>
              <a:t>Tutorials</a:t>
            </a:r>
            <a:endParaRPr lang="en-US" dirty="0"/>
          </a:p>
        </p:txBody>
      </p:sp>
      <p:pic>
        <p:nvPicPr>
          <p:cNvPr id="6" name="Picture 5" descr="Evaluating-Sources.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31364" y="1644480"/>
            <a:ext cx="2743200" cy="2267049"/>
          </a:xfrm>
          <a:prstGeom prst="rect">
            <a:avLst/>
          </a:prstGeom>
          <a:effectLst>
            <a:outerShdw blurRad="50800" dist="38100" dir="5400000" algn="t" rotWithShape="0">
              <a:prstClr val="black">
                <a:alpha val="40000"/>
              </a:prstClr>
            </a:outerShdw>
          </a:effectLst>
        </p:spPr>
      </p:pic>
      <p:pic>
        <p:nvPicPr>
          <p:cNvPr id="9" name="Picture 8" descr="Intro-to-Academic-Research.p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7737" y="1644480"/>
            <a:ext cx="2743200" cy="2254347"/>
          </a:xfrm>
          <a:prstGeom prst="rect">
            <a:avLst/>
          </a:prstGeom>
          <a:effectLst>
            <a:outerShdw blurRad="50800" dist="38100" dir="5400000" algn="t" rotWithShape="0">
              <a:prstClr val="black">
                <a:alpha val="40000"/>
              </a:prstClr>
            </a:outerShdw>
          </a:effectLst>
        </p:spPr>
      </p:pic>
      <p:pic>
        <p:nvPicPr>
          <p:cNvPr id="10" name="Picture 9" descr="Narrowing-a-Topic.p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319242" y="2764476"/>
            <a:ext cx="2743200" cy="2268701"/>
          </a:xfrm>
          <a:prstGeom prst="rect">
            <a:avLst/>
          </a:prstGeom>
          <a:effectLst>
            <a:outerShdw blurRad="50800" dist="38100" dir="5400000" algn="t" rotWithShape="0">
              <a:prstClr val="black">
                <a:alpha val="40000"/>
              </a:prstClr>
            </a:outerShdw>
          </a:effectLst>
        </p:spPr>
      </p:pic>
      <p:pic>
        <p:nvPicPr>
          <p:cNvPr id="11" name="Picture 10" descr="Anatomy-of-Citations.png"/>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130608" y="1644480"/>
            <a:ext cx="2743200" cy="2265968"/>
          </a:xfrm>
          <a:prstGeom prst="rect">
            <a:avLst/>
          </a:prstGeom>
          <a:effectLst>
            <a:outerShdw blurRad="50800" dist="38100" dir="5400000" algn="t" rotWithShape="0">
              <a:prstClr val="black">
                <a:alpha val="40000"/>
              </a:prstClr>
            </a:outerShdw>
          </a:effectLst>
        </p:spPr>
      </p:pic>
      <p:pic>
        <p:nvPicPr>
          <p:cNvPr id="12" name="Picture 11" descr="The-Party.png"/>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3311627" y="2733586"/>
            <a:ext cx="2743200" cy="2376204"/>
          </a:xfrm>
          <a:prstGeom prst="rect">
            <a:avLst/>
          </a:prstGeom>
          <a:effectLst>
            <a:outerShdw blurRad="50800" dist="38100" dir="5400000" algn="t" rotWithShape="0">
              <a:prstClr val="black">
                <a:alpha val="40000"/>
              </a:prstClr>
            </a:outerShdw>
          </a:effectLst>
        </p:spPr>
      </p:pic>
      <p:pic>
        <p:nvPicPr>
          <p:cNvPr id="13" name="Picture 12" descr="Library-Wordsearch.png"/>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320655" y="2764476"/>
            <a:ext cx="2743200" cy="2251113"/>
          </a:xfrm>
          <a:prstGeom prst="rect">
            <a:avLst/>
          </a:prstGeom>
          <a:effectLst>
            <a:outerShdw blurRad="50800" dist="38100" dir="5400000" algn="t" rotWithShape="0">
              <a:prstClr val="black">
                <a:alpha val="40000"/>
              </a:prstClr>
            </a:outerShdw>
          </a:effectLst>
        </p:spPr>
      </p:pic>
      <p:sp>
        <p:nvSpPr>
          <p:cNvPr id="14" name="Content Placeholder 3"/>
          <p:cNvSpPr txBox="1">
            <a:spLocks/>
          </p:cNvSpPr>
          <p:nvPr/>
        </p:nvSpPr>
        <p:spPr>
          <a:xfrm>
            <a:off x="-1613" y="5253588"/>
            <a:ext cx="9145613" cy="874275"/>
          </a:xfrm>
          <a:prstGeom prst="rect">
            <a:avLst/>
          </a:prstGeom>
        </p:spPr>
        <p:txBody>
          <a:bodyPr/>
          <a:lstStyle>
            <a:lvl1pPr marL="342900" indent="-342900" algn="l" defTabSz="457200" rtl="0" fontAlgn="base">
              <a:spcBef>
                <a:spcPct val="20000"/>
              </a:spcBef>
              <a:spcAft>
                <a:spcPct val="0"/>
              </a:spcAft>
              <a:buClr>
                <a:schemeClr val="accent1"/>
              </a:buClr>
              <a:buFont typeface="Wingdings" charset="2"/>
              <a:buChar char="§"/>
              <a:defRPr sz="3200" kern="1200">
                <a:solidFill>
                  <a:schemeClr val="tx1"/>
                </a:solidFill>
                <a:latin typeface="+mn-lt"/>
                <a:ea typeface="ＭＳ Ｐゴシック" charset="0"/>
                <a:cs typeface="ＭＳ Ｐゴシック" charset="0"/>
              </a:defRPr>
            </a:lvl1pPr>
            <a:lvl2pPr marL="742950" indent="-285750" algn="l" defTabSz="457200" rtl="0" fontAlgn="base">
              <a:spcBef>
                <a:spcPct val="20000"/>
              </a:spcBef>
              <a:spcAft>
                <a:spcPct val="0"/>
              </a:spcAft>
              <a:buClr>
                <a:schemeClr val="accent1"/>
              </a:buClr>
              <a:buFont typeface="Arial"/>
              <a:buChar char="•"/>
              <a:defRPr sz="2800" kern="1200">
                <a:solidFill>
                  <a:schemeClr val="tx1"/>
                </a:solidFill>
                <a:latin typeface="+mn-lt"/>
                <a:ea typeface="ＭＳ Ｐゴシック" charset="0"/>
                <a:cs typeface="+mn-cs"/>
              </a:defRPr>
            </a:lvl2pPr>
            <a:lvl3pPr marL="1143000" indent="-228600" algn="l" defTabSz="457200" rtl="0" fontAlgn="base">
              <a:spcBef>
                <a:spcPct val="20000"/>
              </a:spcBef>
              <a:spcAft>
                <a:spcPct val="0"/>
              </a:spcAft>
              <a:buClr>
                <a:schemeClr val="accent1"/>
              </a:buClr>
              <a:buFont typeface="Wingdings" charset="2"/>
              <a:buChar char="§"/>
              <a:defRPr sz="2400" kern="1200">
                <a:solidFill>
                  <a:schemeClr val="tx1"/>
                </a:solidFill>
                <a:latin typeface="+mn-lt"/>
                <a:ea typeface="ＭＳ Ｐゴシック" charset="0"/>
                <a:cs typeface="+mn-cs"/>
              </a:defRPr>
            </a:lvl3pPr>
            <a:lvl4pPr marL="1600200" indent="-228600" algn="l" defTabSz="457200" rtl="0" fontAlgn="base">
              <a:spcBef>
                <a:spcPct val="20000"/>
              </a:spcBef>
              <a:spcAft>
                <a:spcPct val="0"/>
              </a:spcAft>
              <a:buClr>
                <a:schemeClr val="accent1"/>
              </a:buClr>
              <a:buFont typeface="Arial"/>
              <a:buChar char="•"/>
              <a:defRPr sz="2000" kern="1200">
                <a:solidFill>
                  <a:schemeClr val="tx1"/>
                </a:solidFill>
                <a:latin typeface="+mn-lt"/>
                <a:ea typeface="ＭＳ Ｐゴシック" charset="0"/>
                <a:cs typeface="+mn-cs"/>
              </a:defRPr>
            </a:lvl4pPr>
            <a:lvl5pPr marL="2057400" indent="-228600" algn="l" defTabSz="457200" rtl="0" fontAlgn="base">
              <a:spcBef>
                <a:spcPct val="20000"/>
              </a:spcBef>
              <a:spcAft>
                <a:spcPct val="0"/>
              </a:spcAft>
              <a:buClr>
                <a:schemeClr val="accent1"/>
              </a:buClr>
              <a:buFont typeface="Wingdings" charset="2"/>
              <a:buChar char="§"/>
              <a:defRPr sz="2000" kern="1200">
                <a:solidFill>
                  <a:schemeClr val="tx1"/>
                </a:solidFill>
                <a:latin typeface="+mn-lt"/>
                <a:ea typeface="ＭＳ Ｐゴシック" charset="0"/>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lvl="2" indent="0">
              <a:lnSpc>
                <a:spcPct val="150000"/>
              </a:lnSpc>
              <a:spcBef>
                <a:spcPts val="1800"/>
              </a:spcBef>
              <a:spcAft>
                <a:spcPts val="1200"/>
              </a:spcAft>
              <a:buNone/>
            </a:pPr>
            <a:r>
              <a:rPr lang="en-US" sz="3000" dirty="0">
                <a:hlinkClick r:id="rId9"/>
              </a:rPr>
              <a:t>http://www.marquette.edu/library/lor/first-year-english/</a:t>
            </a:r>
            <a:endParaRPr lang="en-US" sz="3000" dirty="0"/>
          </a:p>
        </p:txBody>
      </p:sp>
    </p:spTree>
    <p:extLst>
      <p:ext uri="{BB962C8B-B14F-4D97-AF65-F5344CB8AC3E}">
        <p14:creationId xmlns:p14="http://schemas.microsoft.com/office/powerpoint/2010/main" val="3313881339"/>
      </p:ext>
    </p:extLst>
  </p:cSld>
  <p:clrMapOvr>
    <a:masterClrMapping/>
  </p:clrMapOvr>
</p:sld>
</file>

<file path=ppt/theme/theme1.xml><?xml version="1.0" encoding="utf-8"?>
<a:theme xmlns:a="http://schemas.openxmlformats.org/drawingml/2006/main" name="Office Theme">
  <a:themeElements>
    <a:clrScheme name="Custom 1">
      <a:dk1>
        <a:sysClr val="windowText" lastClr="000000"/>
      </a:dk1>
      <a:lt1>
        <a:sysClr val="window" lastClr="FFFFFF"/>
      </a:lt1>
      <a:dk2>
        <a:srgbClr val="000000"/>
      </a:dk2>
      <a:lt2>
        <a:srgbClr val="F8F8F8"/>
      </a:lt2>
      <a:accent1>
        <a:srgbClr val="DDDDDD"/>
      </a:accent1>
      <a:accent2>
        <a:srgbClr val="B2B2B2"/>
      </a:accent2>
      <a:accent3>
        <a:srgbClr val="969696"/>
      </a:accent3>
      <a:accent4>
        <a:srgbClr val="808080"/>
      </a:accent4>
      <a:accent5>
        <a:srgbClr val="5F5F5F"/>
      </a:accent5>
      <a:accent6>
        <a:srgbClr val="4D4D4D"/>
      </a:accent6>
      <a:hlink>
        <a:srgbClr val="FEC30A"/>
      </a:hlink>
      <a:folHlink>
        <a:srgbClr val="919191"/>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910</TotalTime>
  <Words>4198</Words>
  <Application>Microsoft Macintosh PowerPoint</Application>
  <PresentationFormat>On-screen Show (4:3)</PresentationFormat>
  <Paragraphs>565</Paragraphs>
  <Slides>45</Slides>
  <Notes>45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45</vt:i4>
      </vt:variant>
    </vt:vector>
  </HeadingPairs>
  <TitlesOfParts>
    <vt:vector size="53" baseType="lpstr">
      <vt:lpstr>Calibri</vt:lpstr>
      <vt:lpstr>Cambria</vt:lpstr>
      <vt:lpstr>ＭＳ Ｐゴシック</vt:lpstr>
      <vt:lpstr>Symbol</vt:lpstr>
      <vt:lpstr>Times New Roman</vt:lpstr>
      <vt:lpstr>Wingdings</vt:lpstr>
      <vt:lpstr>Arial</vt:lpstr>
      <vt:lpstr>Office Theme</vt:lpstr>
      <vt:lpstr>Leveraging Articulate Storyline and an LMS to go Beyond the One-Shot IL Session</vt:lpstr>
      <vt:lpstr>PowerPoint Presentation</vt:lpstr>
      <vt:lpstr>Presentation Overview</vt:lpstr>
      <vt:lpstr>About First Year English</vt:lpstr>
      <vt:lpstr>Traditional Model</vt:lpstr>
      <vt:lpstr>Re-Thinking the Model</vt:lpstr>
      <vt:lpstr>FYE Librarian Program </vt:lpstr>
      <vt:lpstr>Tutorial Development</vt:lpstr>
      <vt:lpstr>Launching the Tutorials</vt:lpstr>
      <vt:lpstr>Fall 2015 Usage</vt:lpstr>
      <vt:lpstr>Fall 2015 Usage – Other Tutorials</vt:lpstr>
      <vt:lpstr>Get the Files and Contribute!</vt:lpstr>
      <vt:lpstr>"Embedded Lite"</vt:lpstr>
      <vt:lpstr>"In the trenches" Model</vt:lpstr>
      <vt:lpstr>Faculty Feedback</vt:lpstr>
      <vt:lpstr>Assessment: History</vt:lpstr>
      <vt:lpstr>2012-2014 Assessment overview</vt:lpstr>
      <vt:lpstr>2015 Assessment: Methodology</vt:lpstr>
      <vt:lpstr>Introduction to Academic Research Module</vt:lpstr>
      <vt:lpstr>Introduction to Academic Research Module</vt:lpstr>
      <vt:lpstr>Introduction to Academic Research Module</vt:lpstr>
      <vt:lpstr>Introduction to Academic Research Module</vt:lpstr>
      <vt:lpstr>Introduction to Academic Research Module</vt:lpstr>
      <vt:lpstr>Tutorial Data Collected</vt:lpstr>
      <vt:lpstr>Subject Consistency Example</vt:lpstr>
      <vt:lpstr>Subject Consistency Analysis</vt:lpstr>
      <vt:lpstr>Keyword Choice Analysis</vt:lpstr>
      <vt:lpstr>Boolean Choice Analysis</vt:lpstr>
      <vt:lpstr>Publication Title Analysis</vt:lpstr>
      <vt:lpstr>Reflection prompts:</vt:lpstr>
      <vt:lpstr>Codebook Themes</vt:lpstr>
      <vt:lpstr>Results - Less Useful </vt:lpstr>
      <vt:lpstr>Results - Moderately Useful</vt:lpstr>
      <vt:lpstr>Results – More Useful</vt:lpstr>
      <vt:lpstr>Research Process</vt:lpstr>
      <vt:lpstr>IL Frame: Research as Inquiry</vt:lpstr>
      <vt:lpstr>Content Items</vt:lpstr>
      <vt:lpstr>Database Specifics Theme: Summary Analysis</vt:lpstr>
      <vt:lpstr>Database Specifics Theme: Sub-Topics</vt:lpstr>
      <vt:lpstr>Study Conclusions</vt:lpstr>
      <vt:lpstr>Study Limitations</vt:lpstr>
      <vt:lpstr>Tutorial Limitations</vt:lpstr>
      <vt:lpstr>Scalability Issues:  Online and in the Classroom</vt:lpstr>
      <vt:lpstr>What is next?</vt:lpstr>
      <vt:lpstr>PowerPoint Presentation</vt:lpstr>
    </vt:vector>
  </TitlesOfParts>
  <Company>Marquette University</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Marquette University</dc:creator>
  <cp:lastModifiedBy>Kowalik, Eric</cp:lastModifiedBy>
  <cp:revision>588</cp:revision>
  <dcterms:created xsi:type="dcterms:W3CDTF">2015-03-10T02:43:24Z</dcterms:created>
  <dcterms:modified xsi:type="dcterms:W3CDTF">2016-04-27T14:22:28Z</dcterms:modified>
</cp:coreProperties>
</file>